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3.jpg" ContentType="image/jpg"/>
  <Override PartName="/ppt/notesSlides/notesSlide8.xml" ContentType="application/vnd.openxmlformats-officedocument.presentationml.notesSlide+xml"/>
  <Override PartName="/ppt/media/image14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6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notesSlides/notesSlide20.xml" ContentType="application/vnd.openxmlformats-officedocument.presentationml.notesSlide+xml"/>
  <Override PartName="/ppt/media/image22.jpg" ContentType="image/jpg"/>
  <Override PartName="/ppt/media/image23.jpg" ContentType="image/jp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24.jpg" ContentType="image/jpg"/>
  <Override PartName="/ppt/notesSlides/notesSlide24.xml" ContentType="application/vnd.openxmlformats-officedocument.presentationml.notesSlide+xml"/>
  <Override PartName="/ppt/media/image25.jpg" ContentType="image/jpg"/>
  <Override PartName="/ppt/notesSlides/notesSlide25.xml" ContentType="application/vnd.openxmlformats-officedocument.presentationml.notesSlide+xml"/>
  <Override PartName="/ppt/media/image30.jpg" ContentType="image/jpg"/>
  <Override PartName="/ppt/media/image31.jpg" ContentType="image/jpg"/>
  <Override PartName="/ppt/media/image32.jpg" ContentType="image/jpg"/>
  <Override PartName="/ppt/notesSlides/notesSlide26.xml" ContentType="application/vnd.openxmlformats-officedocument.presentationml.notesSlide+xml"/>
  <Override PartName="/ppt/media/image33.jpg" ContentType="image/jp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34.jpg" ContentType="image/jpg"/>
  <Override PartName="/ppt/media/image35.jpg" ContentType="image/jpg"/>
  <Override PartName="/ppt/notesSlides/notesSlide29.xml" ContentType="application/vnd.openxmlformats-officedocument.presentationml.notesSlide+xml"/>
  <Override PartName="/ppt/media/image36.jpg" ContentType="image/jpg"/>
  <Override PartName="/ppt/notesSlides/notesSlide30.xml" ContentType="application/vnd.openxmlformats-officedocument.presentationml.notesSlide+xml"/>
  <Override PartName="/ppt/media/image37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33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notesSlides/notesSlide34.xml" ContentType="application/vnd.openxmlformats-officedocument.presentationml.notesSlide+xml"/>
  <Override PartName="/ppt/media/image45.jpg" ContentType="image/jp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48.jpg" ContentType="image/jp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49.jpg" ContentType="image/jp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2.jpg" ContentType="image/jpg"/>
  <Override PartName="/ppt/notesSlides/notesSlide41.xml" ContentType="application/vnd.openxmlformats-officedocument.presentationml.notesSlide+xml"/>
  <Override PartName="/ppt/media/image53.jpg" ContentType="image/jpg"/>
  <Override PartName="/ppt/media/image54.jpg" ContentType="image/jpg"/>
  <Override PartName="/ppt/notesSlides/notesSlide42.xml" ContentType="application/vnd.openxmlformats-officedocument.presentationml.notesSlide+xml"/>
  <Override PartName="/ppt/media/image56.jpg" ContentType="image/jp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60.jpg" ContentType="image/jpg"/>
  <Override PartName="/ppt/media/image61.jpg" ContentType="image/jpg"/>
  <Override PartName="/ppt/media/image62.jpg" ContentType="image/jpg"/>
  <Override PartName="/ppt/notesSlides/notesSlide45.xml" ContentType="application/vnd.openxmlformats-officedocument.presentationml.notesSlide+xml"/>
  <Override PartName="/ppt/media/image63.jpg" ContentType="image/jpg"/>
  <Override PartName="/ppt/media/image64.jpg" ContentType="image/jpg"/>
  <Override PartName="/ppt/notesSlides/notesSlide46.xml" ContentType="application/vnd.openxmlformats-officedocument.presentationml.notesSlide+xml"/>
  <Override PartName="/ppt/media/image66.jpg" ContentType="image/jpg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media/image71.jpg" ContentType="image/jpg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75.jpg" ContentType="image/jp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media/image76.jpg" ContentType="image/jpg"/>
  <Override PartName="/ppt/notesSlides/notesSlide63.xml" ContentType="application/vnd.openxmlformats-officedocument.presentationml.notesSlide+xml"/>
  <Override PartName="/ppt/media/image77.jpg" ContentType="image/jpg"/>
  <Override PartName="/ppt/media/image78.jpg" ContentType="image/jpg"/>
  <Override PartName="/ppt/notesSlides/notesSlide64.xml" ContentType="application/vnd.openxmlformats-officedocument.presentationml.notesSlide+xml"/>
  <Override PartName="/ppt/media/image79.jpg" ContentType="image/jpg"/>
  <Override PartName="/ppt/media/image80.jpg" ContentType="image/jpg"/>
  <Override PartName="/ppt/media/image81.jpg" ContentType="image/jpg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media/image82.jpg" ContentType="image/jpg"/>
  <Override PartName="/ppt/notesSlides/notesSlide69.xml" ContentType="application/vnd.openxmlformats-officedocument.presentationml.notesSlide+xml"/>
  <Override PartName="/ppt/media/image83.jpg" ContentType="image/jpg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media/image84.jpg" ContentType="image/jpg"/>
  <Override PartName="/ppt/notesSlides/notesSlide72.xml" ContentType="application/vnd.openxmlformats-officedocument.presentationml.notesSlide+xml"/>
  <Override PartName="/ppt/media/image85.jpg" ContentType="image/jpg"/>
  <Override PartName="/ppt/notesSlides/notesSlide73.xml" ContentType="application/vnd.openxmlformats-officedocument.presentationml.notesSlide+xml"/>
  <Override PartName="/ppt/media/image86.jpg" ContentType="image/jpg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notesSlides/notesSlide76.xml" ContentType="application/vnd.openxmlformats-officedocument.presentationml.notesSlide+xml"/>
  <Override PartName="/ppt/media/image98.jpg" ContentType="image/jpg"/>
  <Override PartName="/ppt/media/image99.jpg" ContentType="image/jpg"/>
  <Override PartName="/ppt/notesSlides/notesSlide77.xml" ContentType="application/vnd.openxmlformats-officedocument.presentationml.notesSlide+xml"/>
  <Override PartName="/ppt/media/image102.jpg" ContentType="image/jpg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85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86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87" r:id="rId82"/>
    <p:sldId id="384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7" r:id="rId109"/>
    <p:sldId id="368" r:id="rId110"/>
    <p:sldId id="369" r:id="rId111"/>
    <p:sldId id="370" r:id="rId112"/>
    <p:sldId id="371" r:id="rId113"/>
    <p:sldId id="373" r:id="rId114"/>
    <p:sldId id="372" r:id="rId115"/>
    <p:sldId id="374" r:id="rId116"/>
    <p:sldId id="375" r:id="rId117"/>
    <p:sldId id="376" r:id="rId118"/>
    <p:sldId id="378" r:id="rId119"/>
    <p:sldId id="379" r:id="rId120"/>
    <p:sldId id="380" r:id="rId121"/>
    <p:sldId id="381" r:id="rId122"/>
    <p:sldId id="383" r:id="rId123"/>
  </p:sldIdLst>
  <p:sldSz cx="9144000" cy="5143500" type="screen16x9"/>
  <p:notesSz cx="7099300" cy="10234613"/>
  <p:custDataLst>
    <p:tags r:id="rId12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>
          <p15:clr>
            <a:srgbClr val="A4A3A4"/>
          </p15:clr>
        </p15:guide>
        <p15:guide id="2" orient="horz" pos="3015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E6"/>
    <a:srgbClr val="FF0066"/>
    <a:srgbClr val="DEE6ED"/>
    <a:srgbClr val="C8D8E6"/>
    <a:srgbClr val="23476E"/>
    <a:srgbClr val="23214A"/>
    <a:srgbClr val="969696"/>
    <a:srgbClr val="FDEA5D"/>
    <a:srgbClr val="4086BF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7" autoAdjust="0"/>
  </p:normalViewPr>
  <p:slideViewPr>
    <p:cSldViewPr snapToObjects="1" showGuides="1">
      <p:cViewPr varScale="1">
        <p:scale>
          <a:sx n="116" d="100"/>
          <a:sy n="116" d="100"/>
        </p:scale>
        <p:origin x="518" y="67"/>
      </p:cViewPr>
      <p:guideLst>
        <p:guide orient="horz" pos="599"/>
        <p:guide orient="horz" pos="3015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2018. All rights reserved.</a:t>
            </a:r>
            <a:endParaRPr lang="en-US" sz="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2018-11-12</a:t>
            </a:r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0FCE9677-62F0-4B14-9FFC-9AC2C453DA58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‹#›</a:t>
            </a:fld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577850" y="1012825"/>
            <a:ext cx="8255000" cy="4643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02739FD-E017-4E94-8546-70184E2F75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C1D1587-F1AC-41AA-A8B6-2296AFD9C5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64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5460F75-6CCE-4338-AFCA-D4BD939279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88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D0A9D-C939-41D3-B1EC-7584BCD95BA3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90698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A8E9-52A2-47C5-B7AF-7AC678042AEA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3931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1996-2FB7-4365-980A-A62542D8D764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2427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95973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6044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18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7767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4464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372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03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4FE673-CB69-48F2-86A1-B76CE66B11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58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2531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45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1862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5349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8835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2008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32712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209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79877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99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69127E-4A22-4974-A8B1-31EEB44007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250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4C40-6DA2-42CD-8BFF-D3CDA417198A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7748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D493B37-2498-4F1F-8257-97E8D8BBEF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3121CD-B289-4CC6-BCB6-D426AB0F3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55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B859A4-D6D6-4E13-8630-B5E3070B69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13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DE61E0-3717-464B-8C18-205ED2414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94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5E586D-3CEB-4706-AFA8-6C7001268F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6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9687218-D633-42BA-9930-3EF72CD17E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73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1F187D-E5EA-40B6-835E-2084607DA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4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F9F48A-6C4B-4298-871A-01EC63AF8D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E2C9E05-5E6E-4887-A199-77578C193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2B23EB8-8C34-4488-9BAA-1537E770D3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0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C7F53E2-2594-4CE6-84A7-4A459759B9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2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CBB229-34B3-421B-BC3A-8E3032B147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96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25C3CCA-484C-4C85-B957-5219B89061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4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85029D-4358-466B-8DAA-21FEC3871E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49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D2598B1-281A-48A7-9EF7-4B994F36CD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82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D82B6A9-E9FA-4484-8A8A-BD2DCEA722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62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962E68-64A4-438F-B215-AFE1756EB13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413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8F662-3FDE-4017-9804-A131F514BA1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51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FD664-496F-4E02-A2D2-52D8395F550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67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962E68-64A4-438F-B215-AFE1756EB13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940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3FCAD-C412-4353-B1D4-2B147EF7B1C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474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A2D00-6302-4031-9BEA-D3044BBEC40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63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54F96-92A2-4D74-B6F6-C0B53BA6361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51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A61B7-B5CE-435D-9380-6C7AA25CD3F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545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B4035-E6BC-437C-91DD-7EA0165D0BE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860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DCEEF-F1DB-47D3-9E51-DD283B47459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321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13F91-28D4-49E3-8FA0-7B2700A1833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806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E5949-C7D6-43BF-A7C1-F8D6A36474A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388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45D1-77DF-412E-8529-6CBE6DF472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388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56988-E5E9-4F7A-AEDC-C9F809A0B31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3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6FB82C-FDB5-4219-9018-8F3649DA01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4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A3A65-E953-4BBE-98CF-B69BCE4823D2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53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69897-5EAA-490F-BBFC-EDA1DD5215E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215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EF340-99C9-47AA-BEF7-DCEA36F2A36A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874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D5C2-517B-416E-AB09-5C706C2570B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13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E558E-B9D1-43D1-B86B-7A898FCD61AA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8414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57833-90E6-48E4-917C-A367C961182E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345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C830-0CA9-435A-8316-63B54B0CFD60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682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80A5C-4690-4D9F-9ED0-6A9CB29341D9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7869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8A751-4399-438E-9658-E9399B4A17C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067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08CD-ED32-4C71-83E4-70C45A0FAB3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57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BE5AB20-8510-4D97-93B7-1A2CAE68B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02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FB259-459F-44BD-AC84-B4C08F3D7DB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393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E745A-7AE7-48D6-8445-22826BF8E02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842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90261-CC9E-4193-9438-F08AD556CF4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610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78AC6-9F5C-454A-800F-139F18D4F9FA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4433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3FCE6-9511-481D-8DBF-38CCE2F882CA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198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F0CFA-18E4-48F6-B3EE-6E6E5EF51583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0517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A3EDB-D149-467F-8029-CA77B51CCC2F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922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F8B5A-3527-4358-A77C-D8F14BBB6AC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7816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910B-EFEC-4361-B294-659430B3B5A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0089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A058-EFB8-47D6-B2F5-DE878BEEFE1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70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781A410-6DC2-489F-83E7-BF69AB2AAF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097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082AB-EE71-4CB5-9BE6-BA3F13FB200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2297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827BE-45F6-42D8-A259-C7A2BEA36AE3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1943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4293F-2062-47D3-A670-3C5BF3D5F0A2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6376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43DA3-EA56-4D5D-B696-F99837A6E3B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3629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E2C2C-30DF-4D86-9768-88CE2274686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626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31D31-8FF0-434A-989A-7FC02CB3917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965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962E68-64A4-438F-B215-AFE1756EB13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6414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1075C6-FEAE-400B-AA1F-08CF33EF350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979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9F776-958D-4277-9D20-B7F73ABDC0C0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472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92FDA-0D18-4069-84CE-F5ED0D01D15E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88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D9E937-4C11-4C56-938D-CDBCC9EAF3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856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71EAB-D106-4230-8B4B-5D4C728FFFB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04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7DD8C-440E-4E35-80FB-E0CE2196FC35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708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52471-2A14-454E-BAEE-334781314B6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595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534DF-6295-42BE-93C5-7E4DE300DC4B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7321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C9C77-9549-45C6-8892-829E700EE06E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0824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5A30F-371A-4912-BFCD-7C07E4BCC777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329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71964-9FB9-4B5F-960F-D610D49FED0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3794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570D5-93AC-4725-8A7E-C6C289F2B15C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7958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B0C5F-2205-49E3-A44E-F3BABEA27EB1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9232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10775-72F4-4967-8098-B88928ABEEAC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83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471304-C75B-4F4E-AB20-AB8BF4DA30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849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093E4-8D18-4188-83F5-BE969482E1AA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358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508000" y="642938"/>
            <a:ext cx="8128000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962E68-64A4-438F-B215-AFE1756EB13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1842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E965-F31F-4EC0-8D7B-AF585FB4B027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8465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48DD0-4DB0-4E05-9AD6-CDC8BC9DEC54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8604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53166-29EC-4BAE-81FF-E38EDE822E8C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2070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C10B4-D3C8-4CA3-8766-BBA752C01DF4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1850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3266-8B6E-408B-926E-2ABC0064617B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4041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E69DE-997F-4960-B80E-24CC62F9B432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2424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B9D77-03F2-4BB8-BE36-AD9FBC4ED563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9031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34796-F638-471E-BFB6-7BB9F1C93A20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78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2018-11-12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D493B37-2498-4F1F-8257-97E8D8BBEF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720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2CCCE-375A-404B-B8C2-4C046351F50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4762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687E1-E17E-47D3-A532-547D81AEA935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1558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E83B2-9C18-44FF-B9EA-9BF9E086DF0A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526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E094D-208B-451C-A172-694C01ADC3EF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5909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0732E-75C3-4E10-9FB1-7E58CBBE2B4C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6806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5F699-8C1B-48C6-80DD-09F0E9B01B74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5506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2F563-9C25-492A-920D-3DA275F98E2B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1311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A1BB1-94DF-451E-ABED-234942079BB9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6194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DB38-D304-4F95-9A73-C9D1A09B0414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8264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482600" y="1028700"/>
            <a:ext cx="15595600" cy="8774113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463675" y="9957468"/>
            <a:ext cx="1170305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284D7-0E8C-4E81-BA0C-510A804ABC9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54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3" name="Freihandform 26"/>
          <p:cNvSpPr/>
          <p:nvPr userDrawn="1"/>
        </p:nvSpPr>
        <p:spPr bwMode="auto">
          <a:xfrm>
            <a:off x="-18742" y="-4635"/>
            <a:ext cx="9170491" cy="3520651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289 w 9170491"/>
              <a:gd name="connsiteY0" fmla="*/ 5643962 h 5643962"/>
              <a:gd name="connsiteX1" fmla="*/ 9170491 w 9170491"/>
              <a:gd name="connsiteY1" fmla="*/ 5035296 h 5643962"/>
              <a:gd name="connsiteX2" fmla="*/ 9162742 w 9170491"/>
              <a:gd name="connsiteY2" fmla="*/ 0 h 5643962"/>
              <a:gd name="connsiteX3" fmla="*/ 6302 w 9170491"/>
              <a:gd name="connsiteY3" fmla="*/ 6178 h 5643962"/>
              <a:gd name="connsiteX4" fmla="*/ 289 w 9170491"/>
              <a:gd name="connsiteY4" fmla="*/ 5643962 h 56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491" h="5643962">
                <a:moveTo>
                  <a:pt x="289" y="5643962"/>
                </a:moveTo>
                <a:lnTo>
                  <a:pt x="9170491" y="50352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6" y="4290677"/>
                  <a:pt x="289" y="564396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4" name="Gruppieren 27"/>
          <p:cNvGrpSpPr/>
          <p:nvPr userDrawn="1"/>
        </p:nvGrpSpPr>
        <p:grpSpPr>
          <a:xfrm>
            <a:off x="-18742" y="-20537"/>
            <a:ext cx="9186317" cy="3536553"/>
            <a:chOff x="-18743" y="-27384"/>
            <a:chExt cx="9186317" cy="5108355"/>
          </a:xfrm>
        </p:grpSpPr>
        <p:cxnSp>
          <p:nvCxnSpPr>
            <p:cNvPr id="25" name="Gerade Verbindung 30"/>
            <p:cNvCxnSpPr/>
            <p:nvPr/>
          </p:nvCxnSpPr>
          <p:spPr>
            <a:xfrm>
              <a:off x="1716588" y="4083127"/>
              <a:ext cx="180674" cy="99784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1"/>
            <p:cNvCxnSpPr/>
            <p:nvPr/>
          </p:nvCxnSpPr>
          <p:spPr>
            <a:xfrm>
              <a:off x="-18743" y="2780927"/>
              <a:ext cx="1735331" cy="1302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32"/>
            <p:cNvCxnSpPr/>
            <p:nvPr/>
          </p:nvCxnSpPr>
          <p:spPr>
            <a:xfrm flipH="1">
              <a:off x="1716589" y="2406715"/>
              <a:ext cx="7425823" cy="167641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33"/>
            <p:cNvCxnSpPr/>
            <p:nvPr/>
          </p:nvCxnSpPr>
          <p:spPr>
            <a:xfrm>
              <a:off x="8588949" y="-27384"/>
              <a:ext cx="578625" cy="14401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34"/>
            <p:cNvSpPr/>
            <p:nvPr/>
          </p:nvSpPr>
          <p:spPr bwMode="auto">
            <a:xfrm>
              <a:off x="1644580" y="3979127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Gerade Verbindung 35"/>
            <p:cNvCxnSpPr/>
            <p:nvPr/>
          </p:nvCxnSpPr>
          <p:spPr>
            <a:xfrm flipH="1">
              <a:off x="6485217" y="-27384"/>
              <a:ext cx="895094" cy="478453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852000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116000"/>
            <a:ext cx="6331744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 smtClean="0"/>
              <a:t>Please type in title</a:t>
            </a:r>
            <a:endParaRPr lang="en-US" sz="3600" kern="0" dirty="0"/>
          </a:p>
        </p:txBody>
      </p: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849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624111A-A2EC-4F50-96EE-69CD8D9FE39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6D406367-A61B-41D6-A15E-7CB6A53DB89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772E226-E314-463B-824C-4DD1BFDD214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FB8C854-FEE4-4F1F-8C9C-EAF8C6E0A45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E912636-E9E4-4354-A20A-0BF0370012B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6961EAD-E59F-47C6-A15E-7CEF86956AF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C401A95-AF86-4FF2-BD3C-B625A0A2864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16" name="Freihandform 17"/>
          <p:cNvSpPr/>
          <p:nvPr userDrawn="1"/>
        </p:nvSpPr>
        <p:spPr bwMode="auto">
          <a:xfrm>
            <a:off x="-12441" y="-12516"/>
            <a:ext cx="9163261" cy="2160420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0851" h="4378462">
                <a:moveTo>
                  <a:pt x="3177" y="4378462"/>
                </a:moveTo>
                <a:cubicBezTo>
                  <a:pt x="3060391" y="4244385"/>
                  <a:pt x="6126796" y="3826755"/>
                  <a:pt x="9184010" y="3692678"/>
                </a:cubicBezTo>
                <a:cubicBezTo>
                  <a:pt x="9180947" y="2471446"/>
                  <a:pt x="9193427" y="1221232"/>
                  <a:pt x="9190364" y="0"/>
                </a:cubicBezTo>
                <a:lnTo>
                  <a:pt x="0" y="32694"/>
                </a:lnTo>
                <a:cubicBezTo>
                  <a:pt x="2115" y="1385979"/>
                  <a:pt x="1062" y="3025177"/>
                  <a:pt x="3177" y="4378462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16" t="-36152" b="-176344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19"/>
          <p:cNvGrpSpPr/>
          <p:nvPr userDrawn="1"/>
        </p:nvGrpSpPr>
        <p:grpSpPr>
          <a:xfrm>
            <a:off x="-36512" y="-20538"/>
            <a:ext cx="9178925" cy="2232248"/>
            <a:chOff x="-36512" y="-27384"/>
            <a:chExt cx="9178925" cy="2976331"/>
          </a:xfrm>
        </p:grpSpPr>
        <p:cxnSp>
          <p:nvCxnSpPr>
            <p:cNvPr id="18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22"/>
            <p:cNvCxnSpPr/>
            <p:nvPr/>
          </p:nvCxnSpPr>
          <p:spPr>
            <a:xfrm>
              <a:off x="-36512" y="740701"/>
              <a:ext cx="2880320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23"/>
            <p:cNvCxnSpPr/>
            <p:nvPr/>
          </p:nvCxnSpPr>
          <p:spPr>
            <a:xfrm flipH="1">
              <a:off x="2843808" y="-27384"/>
              <a:ext cx="648072" cy="14401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4"/>
            <p:cNvCxnSpPr/>
            <p:nvPr/>
          </p:nvCxnSpPr>
          <p:spPr>
            <a:xfrm>
              <a:off x="6372200" y="6096"/>
              <a:ext cx="2770213" cy="179071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852000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2448000"/>
            <a:ext cx="7488000" cy="564903"/>
          </a:xfrm>
        </p:spPr>
        <p:txBody>
          <a:bodyPr anchor="t" anchorCtr="0">
            <a:spAutoFit/>
          </a:bodyPr>
          <a:lstStyle>
            <a:lvl1pPr>
              <a:defRPr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 smtClean="0"/>
              <a:t>Please type in title</a:t>
            </a:r>
            <a:endParaRPr lang="en-US" sz="3600" kern="0" dirty="0"/>
          </a:p>
        </p:txBody>
      </p: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1670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852000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2448000"/>
            <a:ext cx="7488000" cy="564903"/>
          </a:xfrm>
        </p:spPr>
        <p:txBody>
          <a:bodyPr anchor="t" anchorCtr="0">
            <a:spAutoFit/>
          </a:bodyPr>
          <a:lstStyle>
            <a:lvl1pPr>
              <a:defRPr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 smtClean="0"/>
              <a:t>Please type in title</a:t>
            </a:r>
            <a:endParaRPr lang="en-US" sz="3600" kern="0" dirty="0"/>
          </a:p>
        </p:txBody>
      </p: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15" name="Freihandform 30"/>
          <p:cNvSpPr/>
          <p:nvPr userDrawn="1"/>
        </p:nvSpPr>
        <p:spPr bwMode="auto">
          <a:xfrm>
            <a:off x="-22302" y="-6255"/>
            <a:ext cx="3129136" cy="2172539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486" h="3180042">
                <a:moveTo>
                  <a:pt x="2770186" y="47"/>
                </a:moveTo>
                <a:lnTo>
                  <a:pt x="679" y="0"/>
                </a:lnTo>
                <a:cubicBezTo>
                  <a:pt x="-2049" y="1051765"/>
                  <a:pt x="4510" y="2128277"/>
                  <a:pt x="1782" y="3180042"/>
                </a:cubicBezTo>
                <a:lnTo>
                  <a:pt x="3162486" y="2991740"/>
                </a:lnTo>
                <a:lnTo>
                  <a:pt x="2770186" y="47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4" t="-33693" r="-37866"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708" t="-37215" b="-916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Freihandform 32"/>
          <p:cNvSpPr/>
          <p:nvPr userDrawn="1"/>
        </p:nvSpPr>
        <p:spPr bwMode="auto">
          <a:xfrm>
            <a:off x="5854910" y="-12516"/>
            <a:ext cx="3289089" cy="1926201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2245" h="2789487">
                <a:moveTo>
                  <a:pt x="5341038" y="2616759"/>
                </a:moveTo>
                <a:cubicBezTo>
                  <a:pt x="5345223" y="2006255"/>
                  <a:pt x="5336851" y="610504"/>
                  <a:pt x="5341036" y="0"/>
                </a:cubicBezTo>
                <a:lnTo>
                  <a:pt x="729058" y="10332"/>
                </a:lnTo>
                <a:lnTo>
                  <a:pt x="0" y="2004747"/>
                </a:lnTo>
                <a:lnTo>
                  <a:pt x="786211" y="2789487"/>
                </a:lnTo>
                <a:lnTo>
                  <a:pt x="5341038" y="2616759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632" t="-42865" r="-31410" b="-2783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5" name="Gruppieren 29"/>
          <p:cNvGrpSpPr/>
          <p:nvPr userDrawn="1"/>
        </p:nvGrpSpPr>
        <p:grpSpPr>
          <a:xfrm>
            <a:off x="-22302" y="-12516"/>
            <a:ext cx="9166301" cy="2178800"/>
            <a:chOff x="-22302" y="-11430"/>
            <a:chExt cx="9166301" cy="2151131"/>
          </a:xfrm>
        </p:grpSpPr>
        <p:sp>
          <p:nvSpPr>
            <p:cNvPr id="26" name="Freihandform 30"/>
            <p:cNvSpPr/>
            <p:nvPr/>
          </p:nvSpPr>
          <p:spPr bwMode="auto">
            <a:xfrm>
              <a:off x="-22302" y="-5249"/>
              <a:ext cx="3129136" cy="2144950"/>
            </a:xfrm>
            <a:custGeom>
              <a:avLst/>
              <a:gdLst>
                <a:gd name="connsiteX0" fmla="*/ 4846320 w 4846320"/>
                <a:gd name="connsiteY0" fmla="*/ 0 h 1981200"/>
                <a:gd name="connsiteX1" fmla="*/ 0 w 4846320"/>
                <a:gd name="connsiteY1" fmla="*/ 0 h 1981200"/>
                <a:gd name="connsiteX2" fmla="*/ 0 w 4846320"/>
                <a:gd name="connsiteY2" fmla="*/ 1615440 h 1981200"/>
                <a:gd name="connsiteX3" fmla="*/ 4000500 w 4846320"/>
                <a:gd name="connsiteY3" fmla="*/ 1981200 h 1981200"/>
                <a:gd name="connsiteX4" fmla="*/ 4846320 w 4846320"/>
                <a:gd name="connsiteY4" fmla="*/ 0 h 1981200"/>
                <a:gd name="connsiteX0" fmla="*/ 4864855 w 4864855"/>
                <a:gd name="connsiteY0" fmla="*/ 0 h 1981200"/>
                <a:gd name="connsiteX1" fmla="*/ 0 w 4864855"/>
                <a:gd name="connsiteY1" fmla="*/ 0 h 1981200"/>
                <a:gd name="connsiteX2" fmla="*/ 0 w 4864855"/>
                <a:gd name="connsiteY2" fmla="*/ 1615440 h 1981200"/>
                <a:gd name="connsiteX3" fmla="*/ 4000500 w 4864855"/>
                <a:gd name="connsiteY3" fmla="*/ 1981200 h 1981200"/>
                <a:gd name="connsiteX4" fmla="*/ 4864855 w 4864855"/>
                <a:gd name="connsiteY4" fmla="*/ 0 h 1981200"/>
                <a:gd name="connsiteX0" fmla="*/ 2470367 w 4000500"/>
                <a:gd name="connsiteY0" fmla="*/ 0 h 1991533"/>
                <a:gd name="connsiteX1" fmla="*/ 0 w 4000500"/>
                <a:gd name="connsiteY1" fmla="*/ 10333 h 1991533"/>
                <a:gd name="connsiteX2" fmla="*/ 0 w 4000500"/>
                <a:gd name="connsiteY2" fmla="*/ 1625773 h 1991533"/>
                <a:gd name="connsiteX3" fmla="*/ 4000500 w 4000500"/>
                <a:gd name="connsiteY3" fmla="*/ 1991533 h 1991533"/>
                <a:gd name="connsiteX4" fmla="*/ 2470367 w 4000500"/>
                <a:gd name="connsiteY4" fmla="*/ 0 h 1991533"/>
                <a:gd name="connsiteX0" fmla="*/ 1540469 w 4000500"/>
                <a:gd name="connsiteY0" fmla="*/ 196311 h 1981200"/>
                <a:gd name="connsiteX1" fmla="*/ 0 w 4000500"/>
                <a:gd name="connsiteY1" fmla="*/ 0 h 1981200"/>
                <a:gd name="connsiteX2" fmla="*/ 0 w 4000500"/>
                <a:gd name="connsiteY2" fmla="*/ 1615440 h 1981200"/>
                <a:gd name="connsiteX3" fmla="*/ 4000500 w 4000500"/>
                <a:gd name="connsiteY3" fmla="*/ 1981200 h 1981200"/>
                <a:gd name="connsiteX4" fmla="*/ 1540469 w 4000500"/>
                <a:gd name="connsiteY4" fmla="*/ 196311 h 1981200"/>
                <a:gd name="connsiteX0" fmla="*/ 2788083 w 4000500"/>
                <a:gd name="connsiteY0" fmla="*/ 0 h 1981201"/>
                <a:gd name="connsiteX1" fmla="*/ 0 w 4000500"/>
                <a:gd name="connsiteY1" fmla="*/ 1 h 1981201"/>
                <a:gd name="connsiteX2" fmla="*/ 0 w 4000500"/>
                <a:gd name="connsiteY2" fmla="*/ 1615441 h 1981201"/>
                <a:gd name="connsiteX3" fmla="*/ 4000500 w 4000500"/>
                <a:gd name="connsiteY3" fmla="*/ 1981201 h 1981201"/>
                <a:gd name="connsiteX4" fmla="*/ 2788083 w 4000500"/>
                <a:gd name="connsiteY4" fmla="*/ 0 h 1981201"/>
                <a:gd name="connsiteX0" fmla="*/ 2788083 w 2788083"/>
                <a:gd name="connsiteY0" fmla="*/ 0 h 1615441"/>
                <a:gd name="connsiteX1" fmla="*/ 0 w 2788083"/>
                <a:gd name="connsiteY1" fmla="*/ 1 h 1615441"/>
                <a:gd name="connsiteX2" fmla="*/ 0 w 2788083"/>
                <a:gd name="connsiteY2" fmla="*/ 1615441 h 1615441"/>
                <a:gd name="connsiteX3" fmla="*/ 2233693 w 2788083"/>
                <a:gd name="connsiteY3" fmla="*/ 1485254 h 1615441"/>
                <a:gd name="connsiteX4" fmla="*/ 2788083 w 2788083"/>
                <a:gd name="connsiteY4" fmla="*/ 0 h 1615441"/>
                <a:gd name="connsiteX0" fmla="*/ 2788083 w 3155842"/>
                <a:gd name="connsiteY0" fmla="*/ 0 h 2993757"/>
                <a:gd name="connsiteX1" fmla="*/ 0 w 3155842"/>
                <a:gd name="connsiteY1" fmla="*/ 1 h 2993757"/>
                <a:gd name="connsiteX2" fmla="*/ 0 w 3155842"/>
                <a:gd name="connsiteY2" fmla="*/ 1615441 h 2993757"/>
                <a:gd name="connsiteX3" fmla="*/ 3155842 w 3155842"/>
                <a:gd name="connsiteY3" fmla="*/ 2993757 h 2993757"/>
                <a:gd name="connsiteX4" fmla="*/ 2788083 w 3155842"/>
                <a:gd name="connsiteY4" fmla="*/ 0 h 2993757"/>
                <a:gd name="connsiteX0" fmla="*/ 2788083 w 3155842"/>
                <a:gd name="connsiteY0" fmla="*/ 0 h 3134276"/>
                <a:gd name="connsiteX1" fmla="*/ 0 w 3155842"/>
                <a:gd name="connsiteY1" fmla="*/ 1 h 3134276"/>
                <a:gd name="connsiteX2" fmla="*/ 7749 w 3155842"/>
                <a:gd name="connsiteY2" fmla="*/ 3134276 h 3134276"/>
                <a:gd name="connsiteX3" fmla="*/ 3155842 w 3155842"/>
                <a:gd name="connsiteY3" fmla="*/ 2993757 h 3134276"/>
                <a:gd name="connsiteX4" fmla="*/ 2788083 w 3155842"/>
                <a:gd name="connsiteY4" fmla="*/ 0 h 3134276"/>
                <a:gd name="connsiteX0" fmla="*/ 2796268 w 3164027"/>
                <a:gd name="connsiteY0" fmla="*/ 0 h 3155297"/>
                <a:gd name="connsiteX1" fmla="*/ 8185 w 3164027"/>
                <a:gd name="connsiteY1" fmla="*/ 1 h 3155297"/>
                <a:gd name="connsiteX2" fmla="*/ 0 w 3164027"/>
                <a:gd name="connsiteY2" fmla="*/ 3155297 h 3155297"/>
                <a:gd name="connsiteX3" fmla="*/ 3164027 w 3164027"/>
                <a:gd name="connsiteY3" fmla="*/ 2993757 h 3155297"/>
                <a:gd name="connsiteX4" fmla="*/ 2796268 w 3164027"/>
                <a:gd name="connsiteY4" fmla="*/ 0 h 3155297"/>
                <a:gd name="connsiteX0" fmla="*/ 2796268 w 3140127"/>
                <a:gd name="connsiteY0" fmla="*/ 0 h 3155297"/>
                <a:gd name="connsiteX1" fmla="*/ 8185 w 3140127"/>
                <a:gd name="connsiteY1" fmla="*/ 1 h 3155297"/>
                <a:gd name="connsiteX2" fmla="*/ 0 w 3140127"/>
                <a:gd name="connsiteY2" fmla="*/ 3155297 h 3155297"/>
                <a:gd name="connsiteX3" fmla="*/ 3140127 w 3140127"/>
                <a:gd name="connsiteY3" fmla="*/ 2951716 h 3155297"/>
                <a:gd name="connsiteX4" fmla="*/ 2796268 w 3140127"/>
                <a:gd name="connsiteY4" fmla="*/ 0 h 3155297"/>
                <a:gd name="connsiteX0" fmla="*/ 2796268 w 3156060"/>
                <a:gd name="connsiteY0" fmla="*/ 0 h 3155297"/>
                <a:gd name="connsiteX1" fmla="*/ 8185 w 3156060"/>
                <a:gd name="connsiteY1" fmla="*/ 1 h 3155297"/>
                <a:gd name="connsiteX2" fmla="*/ 0 w 3156060"/>
                <a:gd name="connsiteY2" fmla="*/ 3155297 h 3155297"/>
                <a:gd name="connsiteX3" fmla="*/ 3156060 w 3156060"/>
                <a:gd name="connsiteY3" fmla="*/ 2951716 h 3155297"/>
                <a:gd name="connsiteX4" fmla="*/ 2796268 w 3156060"/>
                <a:gd name="connsiteY4" fmla="*/ 0 h 3155297"/>
                <a:gd name="connsiteX0" fmla="*/ 2796268 w 3156060"/>
                <a:gd name="connsiteY0" fmla="*/ 0 h 3155297"/>
                <a:gd name="connsiteX1" fmla="*/ 8185 w 3156060"/>
                <a:gd name="connsiteY1" fmla="*/ 1 h 3155297"/>
                <a:gd name="connsiteX2" fmla="*/ 0 w 3156060"/>
                <a:gd name="connsiteY2" fmla="*/ 3155297 h 3155297"/>
                <a:gd name="connsiteX3" fmla="*/ 3156060 w 3156060"/>
                <a:gd name="connsiteY3" fmla="*/ 2962225 h 3155297"/>
                <a:gd name="connsiteX4" fmla="*/ 2796268 w 3156060"/>
                <a:gd name="connsiteY4" fmla="*/ 0 h 3155297"/>
                <a:gd name="connsiteX0" fmla="*/ 2796268 w 3156060"/>
                <a:gd name="connsiteY0" fmla="*/ 0 h 3155297"/>
                <a:gd name="connsiteX1" fmla="*/ 8185 w 3156060"/>
                <a:gd name="connsiteY1" fmla="*/ 1 h 3155297"/>
                <a:gd name="connsiteX2" fmla="*/ 0 w 3156060"/>
                <a:gd name="connsiteY2" fmla="*/ 3155297 h 3155297"/>
                <a:gd name="connsiteX3" fmla="*/ 3156060 w 3156060"/>
                <a:gd name="connsiteY3" fmla="*/ 2972736 h 3155297"/>
                <a:gd name="connsiteX4" fmla="*/ 2796268 w 3156060"/>
                <a:gd name="connsiteY4" fmla="*/ 0 h 3155297"/>
                <a:gd name="connsiteX0" fmla="*/ 2802446 w 3162238"/>
                <a:gd name="connsiteY0" fmla="*/ 6167 h 3161464"/>
                <a:gd name="connsiteX1" fmla="*/ 431 w 3162238"/>
                <a:gd name="connsiteY1" fmla="*/ 0 h 3161464"/>
                <a:gd name="connsiteX2" fmla="*/ 6178 w 3162238"/>
                <a:gd name="connsiteY2" fmla="*/ 3161464 h 3161464"/>
                <a:gd name="connsiteX3" fmla="*/ 3162238 w 3162238"/>
                <a:gd name="connsiteY3" fmla="*/ 2978903 h 3161464"/>
                <a:gd name="connsiteX4" fmla="*/ 2802446 w 3162238"/>
                <a:gd name="connsiteY4" fmla="*/ 6167 h 3161464"/>
                <a:gd name="connsiteX0" fmla="*/ 2779226 w 3162238"/>
                <a:gd name="connsiteY0" fmla="*/ 0 h 3173802"/>
                <a:gd name="connsiteX1" fmla="*/ 431 w 3162238"/>
                <a:gd name="connsiteY1" fmla="*/ 12338 h 3173802"/>
                <a:gd name="connsiteX2" fmla="*/ 6178 w 3162238"/>
                <a:gd name="connsiteY2" fmla="*/ 3173802 h 3173802"/>
                <a:gd name="connsiteX3" fmla="*/ 3162238 w 3162238"/>
                <a:gd name="connsiteY3" fmla="*/ 2991241 h 3173802"/>
                <a:gd name="connsiteX4" fmla="*/ 2779226 w 3162238"/>
                <a:gd name="connsiteY4" fmla="*/ 0 h 3173802"/>
                <a:gd name="connsiteX0" fmla="*/ 2779226 w 3162238"/>
                <a:gd name="connsiteY0" fmla="*/ 0 h 3173802"/>
                <a:gd name="connsiteX1" fmla="*/ 431 w 3162238"/>
                <a:gd name="connsiteY1" fmla="*/ 12338 h 3173802"/>
                <a:gd name="connsiteX2" fmla="*/ 6178 w 3162238"/>
                <a:gd name="connsiteY2" fmla="*/ 3173802 h 3173802"/>
                <a:gd name="connsiteX3" fmla="*/ 3162238 w 3162238"/>
                <a:gd name="connsiteY3" fmla="*/ 2972663 h 3173802"/>
                <a:gd name="connsiteX4" fmla="*/ 2779226 w 3162238"/>
                <a:gd name="connsiteY4" fmla="*/ 0 h 3173802"/>
                <a:gd name="connsiteX0" fmla="*/ 2779226 w 3162238"/>
                <a:gd name="connsiteY0" fmla="*/ 0 h 3173802"/>
                <a:gd name="connsiteX1" fmla="*/ 431 w 3162238"/>
                <a:gd name="connsiteY1" fmla="*/ 12338 h 3173802"/>
                <a:gd name="connsiteX2" fmla="*/ 6178 w 3162238"/>
                <a:gd name="connsiteY2" fmla="*/ 3173802 h 3173802"/>
                <a:gd name="connsiteX3" fmla="*/ 3162238 w 3162238"/>
                <a:gd name="connsiteY3" fmla="*/ 2978856 h 3173802"/>
                <a:gd name="connsiteX4" fmla="*/ 2779226 w 3162238"/>
                <a:gd name="connsiteY4" fmla="*/ 0 h 3173802"/>
                <a:gd name="connsiteX0" fmla="*/ 2779226 w 3166882"/>
                <a:gd name="connsiteY0" fmla="*/ 0 h 3173802"/>
                <a:gd name="connsiteX1" fmla="*/ 431 w 3166882"/>
                <a:gd name="connsiteY1" fmla="*/ 12338 h 3173802"/>
                <a:gd name="connsiteX2" fmla="*/ 6178 w 3166882"/>
                <a:gd name="connsiteY2" fmla="*/ 3173802 h 3173802"/>
                <a:gd name="connsiteX3" fmla="*/ 3166882 w 3166882"/>
                <a:gd name="connsiteY3" fmla="*/ 2960278 h 3173802"/>
                <a:gd name="connsiteX4" fmla="*/ 2779226 w 3166882"/>
                <a:gd name="connsiteY4" fmla="*/ 0 h 3173802"/>
                <a:gd name="connsiteX0" fmla="*/ 2779226 w 3171526"/>
                <a:gd name="connsiteY0" fmla="*/ 0 h 3173802"/>
                <a:gd name="connsiteX1" fmla="*/ 431 w 3171526"/>
                <a:gd name="connsiteY1" fmla="*/ 12338 h 3173802"/>
                <a:gd name="connsiteX2" fmla="*/ 6178 w 3171526"/>
                <a:gd name="connsiteY2" fmla="*/ 3173802 h 3173802"/>
                <a:gd name="connsiteX3" fmla="*/ 3171526 w 3171526"/>
                <a:gd name="connsiteY3" fmla="*/ 2972663 h 3173802"/>
                <a:gd name="connsiteX4" fmla="*/ 2779226 w 3171526"/>
                <a:gd name="connsiteY4" fmla="*/ 0 h 3173802"/>
                <a:gd name="connsiteX0" fmla="*/ 2779226 w 3171526"/>
                <a:gd name="connsiteY0" fmla="*/ 0 h 3173802"/>
                <a:gd name="connsiteX1" fmla="*/ 431 w 3171526"/>
                <a:gd name="connsiteY1" fmla="*/ 12338 h 3173802"/>
                <a:gd name="connsiteX2" fmla="*/ 6178 w 3171526"/>
                <a:gd name="connsiteY2" fmla="*/ 3173802 h 3173802"/>
                <a:gd name="connsiteX3" fmla="*/ 3171526 w 3171526"/>
                <a:gd name="connsiteY3" fmla="*/ 2985048 h 3173802"/>
                <a:gd name="connsiteX4" fmla="*/ 2779226 w 3171526"/>
                <a:gd name="connsiteY4" fmla="*/ 0 h 3173802"/>
                <a:gd name="connsiteX0" fmla="*/ 2779226 w 3171526"/>
                <a:gd name="connsiteY0" fmla="*/ 0 h 3173802"/>
                <a:gd name="connsiteX1" fmla="*/ 431 w 3171526"/>
                <a:gd name="connsiteY1" fmla="*/ 12338 h 3173802"/>
                <a:gd name="connsiteX2" fmla="*/ 6178 w 3171526"/>
                <a:gd name="connsiteY2" fmla="*/ 3173802 h 3173802"/>
                <a:gd name="connsiteX3" fmla="*/ 3171526 w 3171526"/>
                <a:gd name="connsiteY3" fmla="*/ 2985048 h 3173802"/>
                <a:gd name="connsiteX4" fmla="*/ 2779226 w 3171526"/>
                <a:gd name="connsiteY4" fmla="*/ 0 h 3173802"/>
                <a:gd name="connsiteX0" fmla="*/ 2779226 w 3157594"/>
                <a:gd name="connsiteY0" fmla="*/ 0 h 3173802"/>
                <a:gd name="connsiteX1" fmla="*/ 431 w 3157594"/>
                <a:gd name="connsiteY1" fmla="*/ 12338 h 3173802"/>
                <a:gd name="connsiteX2" fmla="*/ 6178 w 3157594"/>
                <a:gd name="connsiteY2" fmla="*/ 3173802 h 3173802"/>
                <a:gd name="connsiteX3" fmla="*/ 3157594 w 3157594"/>
                <a:gd name="connsiteY3" fmla="*/ 2885968 h 3173802"/>
                <a:gd name="connsiteX4" fmla="*/ 2779226 w 3157594"/>
                <a:gd name="connsiteY4" fmla="*/ 0 h 3173802"/>
                <a:gd name="connsiteX0" fmla="*/ 2779226 w 3166882"/>
                <a:gd name="connsiteY0" fmla="*/ 0 h 3173802"/>
                <a:gd name="connsiteX1" fmla="*/ 431 w 3166882"/>
                <a:gd name="connsiteY1" fmla="*/ 12338 h 3173802"/>
                <a:gd name="connsiteX2" fmla="*/ 6178 w 3166882"/>
                <a:gd name="connsiteY2" fmla="*/ 3173802 h 3173802"/>
                <a:gd name="connsiteX3" fmla="*/ 3166882 w 3166882"/>
                <a:gd name="connsiteY3" fmla="*/ 2972663 h 3173802"/>
                <a:gd name="connsiteX4" fmla="*/ 2779226 w 3166882"/>
                <a:gd name="connsiteY4" fmla="*/ 0 h 3173802"/>
                <a:gd name="connsiteX0" fmla="*/ 2779226 w 3168807"/>
                <a:gd name="connsiteY0" fmla="*/ 0 h 3173802"/>
                <a:gd name="connsiteX1" fmla="*/ 431 w 3168807"/>
                <a:gd name="connsiteY1" fmla="*/ 12338 h 3173802"/>
                <a:gd name="connsiteX2" fmla="*/ 6178 w 3168807"/>
                <a:gd name="connsiteY2" fmla="*/ 3173802 h 3173802"/>
                <a:gd name="connsiteX3" fmla="*/ 3168807 w 3168807"/>
                <a:gd name="connsiteY3" fmla="*/ 2977798 h 3173802"/>
                <a:gd name="connsiteX4" fmla="*/ 2779226 w 3168807"/>
                <a:gd name="connsiteY4" fmla="*/ 0 h 3173802"/>
                <a:gd name="connsiteX0" fmla="*/ 2779226 w 3166882"/>
                <a:gd name="connsiteY0" fmla="*/ 0 h 3173802"/>
                <a:gd name="connsiteX1" fmla="*/ 431 w 3166882"/>
                <a:gd name="connsiteY1" fmla="*/ 12338 h 3173802"/>
                <a:gd name="connsiteX2" fmla="*/ 6178 w 3166882"/>
                <a:gd name="connsiteY2" fmla="*/ 3173802 h 3173802"/>
                <a:gd name="connsiteX3" fmla="*/ 3166882 w 3166882"/>
                <a:gd name="connsiteY3" fmla="*/ 2985500 h 3173802"/>
                <a:gd name="connsiteX4" fmla="*/ 2779226 w 3166882"/>
                <a:gd name="connsiteY4" fmla="*/ 0 h 3173802"/>
                <a:gd name="connsiteX0" fmla="*/ 2774830 w 3162486"/>
                <a:gd name="connsiteY0" fmla="*/ 6240 h 3180042"/>
                <a:gd name="connsiteX1" fmla="*/ 679 w 3162486"/>
                <a:gd name="connsiteY1" fmla="*/ 0 h 3180042"/>
                <a:gd name="connsiteX2" fmla="*/ 1782 w 3162486"/>
                <a:gd name="connsiteY2" fmla="*/ 3180042 h 3180042"/>
                <a:gd name="connsiteX3" fmla="*/ 3162486 w 3162486"/>
                <a:gd name="connsiteY3" fmla="*/ 2991740 h 3180042"/>
                <a:gd name="connsiteX4" fmla="*/ 2774830 w 3162486"/>
                <a:gd name="connsiteY4" fmla="*/ 6240 h 3180042"/>
                <a:gd name="connsiteX0" fmla="*/ 2770186 w 3162486"/>
                <a:gd name="connsiteY0" fmla="*/ 47 h 3180042"/>
                <a:gd name="connsiteX1" fmla="*/ 679 w 3162486"/>
                <a:gd name="connsiteY1" fmla="*/ 0 h 3180042"/>
                <a:gd name="connsiteX2" fmla="*/ 1782 w 3162486"/>
                <a:gd name="connsiteY2" fmla="*/ 3180042 h 3180042"/>
                <a:gd name="connsiteX3" fmla="*/ 3162486 w 3162486"/>
                <a:gd name="connsiteY3" fmla="*/ 2991740 h 3180042"/>
                <a:gd name="connsiteX4" fmla="*/ 2770186 w 3162486"/>
                <a:gd name="connsiteY4" fmla="*/ 47 h 318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486" h="3180042">
                  <a:moveTo>
                    <a:pt x="2770186" y="47"/>
                  </a:moveTo>
                  <a:lnTo>
                    <a:pt x="679" y="0"/>
                  </a:lnTo>
                  <a:cubicBezTo>
                    <a:pt x="-2049" y="1051765"/>
                    <a:pt x="4510" y="2128277"/>
                    <a:pt x="1782" y="3180042"/>
                  </a:cubicBezTo>
                  <a:lnTo>
                    <a:pt x="3162486" y="2991740"/>
                  </a:lnTo>
                  <a:lnTo>
                    <a:pt x="2770186" y="47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94" t="-33693" r="-37866" b="2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7" name="Freihandform 31"/>
            <p:cNvSpPr/>
            <p:nvPr/>
          </p:nvSpPr>
          <p:spPr bwMode="auto">
            <a:xfrm>
              <a:off x="2720600" y="-6147"/>
              <a:ext cx="3625957" cy="2018813"/>
            </a:xfrm>
            <a:custGeom>
              <a:avLst/>
              <a:gdLst>
                <a:gd name="connsiteX0" fmla="*/ 5280660 w 5280660"/>
                <a:gd name="connsiteY0" fmla="*/ 2209800 h 2438400"/>
                <a:gd name="connsiteX1" fmla="*/ 3992880 w 5280660"/>
                <a:gd name="connsiteY1" fmla="*/ 365760 h 2438400"/>
                <a:gd name="connsiteX2" fmla="*/ 0 w 5280660"/>
                <a:gd name="connsiteY2" fmla="*/ 0 h 2438400"/>
                <a:gd name="connsiteX3" fmla="*/ 0 w 5280660"/>
                <a:gd name="connsiteY3" fmla="*/ 2438400 h 2438400"/>
                <a:gd name="connsiteX4" fmla="*/ 5280660 w 5280660"/>
                <a:gd name="connsiteY4" fmla="*/ 2209800 h 2438400"/>
                <a:gd name="connsiteX0" fmla="*/ 5293017 w 5293017"/>
                <a:gd name="connsiteY0" fmla="*/ 2215978 h 2438400"/>
                <a:gd name="connsiteX1" fmla="*/ 3992880 w 5293017"/>
                <a:gd name="connsiteY1" fmla="*/ 365760 h 2438400"/>
                <a:gd name="connsiteX2" fmla="*/ 0 w 5293017"/>
                <a:gd name="connsiteY2" fmla="*/ 0 h 2438400"/>
                <a:gd name="connsiteX3" fmla="*/ 0 w 5293017"/>
                <a:gd name="connsiteY3" fmla="*/ 2438400 h 2438400"/>
                <a:gd name="connsiteX4" fmla="*/ 5293017 w 5293017"/>
                <a:gd name="connsiteY4" fmla="*/ 2215978 h 2438400"/>
                <a:gd name="connsiteX0" fmla="*/ 5293017 w 6356372"/>
                <a:gd name="connsiteY0" fmla="*/ 3844333 h 4066755"/>
                <a:gd name="connsiteX1" fmla="*/ 6356372 w 6356372"/>
                <a:gd name="connsiteY1" fmla="*/ 0 h 4066755"/>
                <a:gd name="connsiteX2" fmla="*/ 0 w 6356372"/>
                <a:gd name="connsiteY2" fmla="*/ 1628355 h 4066755"/>
                <a:gd name="connsiteX3" fmla="*/ 0 w 6356372"/>
                <a:gd name="connsiteY3" fmla="*/ 4066755 h 4066755"/>
                <a:gd name="connsiteX4" fmla="*/ 5293017 w 6356372"/>
                <a:gd name="connsiteY4" fmla="*/ 3844333 h 4066755"/>
                <a:gd name="connsiteX0" fmla="*/ 5912949 w 6356372"/>
                <a:gd name="connsiteY0" fmla="*/ 2005201 h 4066755"/>
                <a:gd name="connsiteX1" fmla="*/ 6356372 w 6356372"/>
                <a:gd name="connsiteY1" fmla="*/ 0 h 4066755"/>
                <a:gd name="connsiteX2" fmla="*/ 0 w 6356372"/>
                <a:gd name="connsiteY2" fmla="*/ 1628355 h 4066755"/>
                <a:gd name="connsiteX3" fmla="*/ 0 w 6356372"/>
                <a:gd name="connsiteY3" fmla="*/ 4066755 h 4066755"/>
                <a:gd name="connsiteX4" fmla="*/ 5912949 w 6356372"/>
                <a:gd name="connsiteY4" fmla="*/ 2005201 h 4066755"/>
                <a:gd name="connsiteX0" fmla="*/ 5912949 w 6356372"/>
                <a:gd name="connsiteY0" fmla="*/ 2005201 h 4066755"/>
                <a:gd name="connsiteX1" fmla="*/ 6356372 w 6356372"/>
                <a:gd name="connsiteY1" fmla="*/ 0 h 4066755"/>
                <a:gd name="connsiteX2" fmla="*/ 0 w 6356372"/>
                <a:gd name="connsiteY2" fmla="*/ 1628355 h 4066755"/>
                <a:gd name="connsiteX3" fmla="*/ 0 w 6356372"/>
                <a:gd name="connsiteY3" fmla="*/ 4066755 h 4066755"/>
                <a:gd name="connsiteX4" fmla="*/ 5090546 w 6356372"/>
                <a:gd name="connsiteY4" fmla="*/ 2280575 h 4066755"/>
                <a:gd name="connsiteX5" fmla="*/ 5912949 w 6356372"/>
                <a:gd name="connsiteY5" fmla="*/ 2005201 h 4066755"/>
                <a:gd name="connsiteX0" fmla="*/ 5912949 w 6384655"/>
                <a:gd name="connsiteY0" fmla="*/ 2005201 h 4066755"/>
                <a:gd name="connsiteX1" fmla="*/ 6356372 w 6384655"/>
                <a:gd name="connsiteY1" fmla="*/ 0 h 4066755"/>
                <a:gd name="connsiteX2" fmla="*/ 0 w 6384655"/>
                <a:gd name="connsiteY2" fmla="*/ 1628355 h 4066755"/>
                <a:gd name="connsiteX3" fmla="*/ 0 w 6384655"/>
                <a:gd name="connsiteY3" fmla="*/ 4066755 h 4066755"/>
                <a:gd name="connsiteX4" fmla="*/ 6384655 w 6384655"/>
                <a:gd name="connsiteY4" fmla="*/ 2807518 h 4066755"/>
                <a:gd name="connsiteX5" fmla="*/ 5912949 w 6384655"/>
                <a:gd name="connsiteY5" fmla="*/ 2005201 h 4066755"/>
                <a:gd name="connsiteX0" fmla="*/ 5912949 w 6384655"/>
                <a:gd name="connsiteY0" fmla="*/ 2005201 h 2807518"/>
                <a:gd name="connsiteX1" fmla="*/ 6356372 w 6384655"/>
                <a:gd name="connsiteY1" fmla="*/ 0 h 2807518"/>
                <a:gd name="connsiteX2" fmla="*/ 0 w 6384655"/>
                <a:gd name="connsiteY2" fmla="*/ 1628355 h 2807518"/>
                <a:gd name="connsiteX3" fmla="*/ 4587498 w 6384655"/>
                <a:gd name="connsiteY3" fmla="*/ 2217291 h 2807518"/>
                <a:gd name="connsiteX4" fmla="*/ 6384655 w 6384655"/>
                <a:gd name="connsiteY4" fmla="*/ 2807518 h 2807518"/>
                <a:gd name="connsiteX5" fmla="*/ 5912949 w 6384655"/>
                <a:gd name="connsiteY5" fmla="*/ 2005201 h 2807518"/>
                <a:gd name="connsiteX0" fmla="*/ 5912949 w 6384655"/>
                <a:gd name="connsiteY0" fmla="*/ 2005201 h 2981874"/>
                <a:gd name="connsiteX1" fmla="*/ 6356372 w 6384655"/>
                <a:gd name="connsiteY1" fmla="*/ 0 h 2981874"/>
                <a:gd name="connsiteX2" fmla="*/ 0 w 6384655"/>
                <a:gd name="connsiteY2" fmla="*/ 1628355 h 2981874"/>
                <a:gd name="connsiteX3" fmla="*/ 3146155 w 6384655"/>
                <a:gd name="connsiteY3" fmla="*/ 2981874 h 2981874"/>
                <a:gd name="connsiteX4" fmla="*/ 6384655 w 6384655"/>
                <a:gd name="connsiteY4" fmla="*/ 2807518 h 2981874"/>
                <a:gd name="connsiteX5" fmla="*/ 5912949 w 6384655"/>
                <a:gd name="connsiteY5" fmla="*/ 2005201 h 2981874"/>
                <a:gd name="connsiteX0" fmla="*/ 3138752 w 3610458"/>
                <a:gd name="connsiteY0" fmla="*/ 2005201 h 2981874"/>
                <a:gd name="connsiteX1" fmla="*/ 3582175 w 3610458"/>
                <a:gd name="connsiteY1" fmla="*/ 0 h 2981874"/>
                <a:gd name="connsiteX2" fmla="*/ 0 w 3610458"/>
                <a:gd name="connsiteY2" fmla="*/ 16531 h 2981874"/>
                <a:gd name="connsiteX3" fmla="*/ 371958 w 3610458"/>
                <a:gd name="connsiteY3" fmla="*/ 2981874 h 2981874"/>
                <a:gd name="connsiteX4" fmla="*/ 3610458 w 3610458"/>
                <a:gd name="connsiteY4" fmla="*/ 2807518 h 2981874"/>
                <a:gd name="connsiteX5" fmla="*/ 3138752 w 3610458"/>
                <a:gd name="connsiteY5" fmla="*/ 2005201 h 2981874"/>
                <a:gd name="connsiteX0" fmla="*/ 3138752 w 3610458"/>
                <a:gd name="connsiteY0" fmla="*/ 1988670 h 2965343"/>
                <a:gd name="connsiteX1" fmla="*/ 3558927 w 3610458"/>
                <a:gd name="connsiteY1" fmla="*/ 14466 h 2965343"/>
                <a:gd name="connsiteX2" fmla="*/ 0 w 3610458"/>
                <a:gd name="connsiteY2" fmla="*/ 0 h 2965343"/>
                <a:gd name="connsiteX3" fmla="*/ 371958 w 3610458"/>
                <a:gd name="connsiteY3" fmla="*/ 2965343 h 2965343"/>
                <a:gd name="connsiteX4" fmla="*/ 3610458 w 3610458"/>
                <a:gd name="connsiteY4" fmla="*/ 2790987 h 2965343"/>
                <a:gd name="connsiteX5" fmla="*/ 3138752 w 3610458"/>
                <a:gd name="connsiteY5" fmla="*/ 1988670 h 2965343"/>
                <a:gd name="connsiteX0" fmla="*/ 3076759 w 3548465"/>
                <a:gd name="connsiteY0" fmla="*/ 1974205 h 2950878"/>
                <a:gd name="connsiteX1" fmla="*/ 3496934 w 3548465"/>
                <a:gd name="connsiteY1" fmla="*/ 1 h 2950878"/>
                <a:gd name="connsiteX2" fmla="*/ 0 w 3548465"/>
                <a:gd name="connsiteY2" fmla="*/ 285168 h 2950878"/>
                <a:gd name="connsiteX3" fmla="*/ 309965 w 3548465"/>
                <a:gd name="connsiteY3" fmla="*/ 2950878 h 2950878"/>
                <a:gd name="connsiteX4" fmla="*/ 3548465 w 3548465"/>
                <a:gd name="connsiteY4" fmla="*/ 2776522 h 2950878"/>
                <a:gd name="connsiteX5" fmla="*/ 3076759 w 3548465"/>
                <a:gd name="connsiteY5" fmla="*/ 1974205 h 2950878"/>
                <a:gd name="connsiteX0" fmla="*/ 3154251 w 3625957"/>
                <a:gd name="connsiteY0" fmla="*/ 1978338 h 2955011"/>
                <a:gd name="connsiteX1" fmla="*/ 3574426 w 3625957"/>
                <a:gd name="connsiteY1" fmla="*/ 4134 h 2955011"/>
                <a:gd name="connsiteX2" fmla="*/ 0 w 3625957"/>
                <a:gd name="connsiteY2" fmla="*/ 0 h 2955011"/>
                <a:gd name="connsiteX3" fmla="*/ 387457 w 3625957"/>
                <a:gd name="connsiteY3" fmla="*/ 2955011 h 2955011"/>
                <a:gd name="connsiteX4" fmla="*/ 3625957 w 3625957"/>
                <a:gd name="connsiteY4" fmla="*/ 2780655 h 2955011"/>
                <a:gd name="connsiteX5" fmla="*/ 3154251 w 3625957"/>
                <a:gd name="connsiteY5" fmla="*/ 1978338 h 2955011"/>
                <a:gd name="connsiteX0" fmla="*/ 3154251 w 3625957"/>
                <a:gd name="connsiteY0" fmla="*/ 1978338 h 2955011"/>
                <a:gd name="connsiteX1" fmla="*/ 3589924 w 3625957"/>
                <a:gd name="connsiteY1" fmla="*/ 4133 h 2955011"/>
                <a:gd name="connsiteX2" fmla="*/ 0 w 3625957"/>
                <a:gd name="connsiteY2" fmla="*/ 0 h 2955011"/>
                <a:gd name="connsiteX3" fmla="*/ 387457 w 3625957"/>
                <a:gd name="connsiteY3" fmla="*/ 2955011 h 2955011"/>
                <a:gd name="connsiteX4" fmla="*/ 3625957 w 3625957"/>
                <a:gd name="connsiteY4" fmla="*/ 2780655 h 2955011"/>
                <a:gd name="connsiteX5" fmla="*/ 3154251 w 3625957"/>
                <a:gd name="connsiteY5" fmla="*/ 1978338 h 2955011"/>
                <a:gd name="connsiteX0" fmla="*/ 3154251 w 3625957"/>
                <a:gd name="connsiteY0" fmla="*/ 1984537 h 2961210"/>
                <a:gd name="connsiteX1" fmla="*/ 3589924 w 3625957"/>
                <a:gd name="connsiteY1" fmla="*/ 0 h 2961210"/>
                <a:gd name="connsiteX2" fmla="*/ 0 w 3625957"/>
                <a:gd name="connsiteY2" fmla="*/ 6199 h 2961210"/>
                <a:gd name="connsiteX3" fmla="*/ 387457 w 3625957"/>
                <a:gd name="connsiteY3" fmla="*/ 2961210 h 2961210"/>
                <a:gd name="connsiteX4" fmla="*/ 3625957 w 3625957"/>
                <a:gd name="connsiteY4" fmla="*/ 2786854 h 2961210"/>
                <a:gd name="connsiteX5" fmla="*/ 3154251 w 3625957"/>
                <a:gd name="connsiteY5" fmla="*/ 1984537 h 296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5957" h="2961210">
                  <a:moveTo>
                    <a:pt x="3154251" y="1984537"/>
                  </a:moveTo>
                  <a:lnTo>
                    <a:pt x="3589924" y="0"/>
                  </a:lnTo>
                  <a:lnTo>
                    <a:pt x="0" y="6199"/>
                  </a:lnTo>
                  <a:lnTo>
                    <a:pt x="387457" y="2961210"/>
                  </a:lnTo>
                  <a:lnTo>
                    <a:pt x="3625957" y="2786854"/>
                  </a:lnTo>
                  <a:lnTo>
                    <a:pt x="3154251" y="1984537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708" t="-37215" b="-9163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8" name="Freihandform 32"/>
            <p:cNvSpPr/>
            <p:nvPr/>
          </p:nvSpPr>
          <p:spPr bwMode="auto">
            <a:xfrm>
              <a:off x="5854910" y="-11430"/>
              <a:ext cx="3289089" cy="1901740"/>
            </a:xfrm>
            <a:custGeom>
              <a:avLst/>
              <a:gdLst>
                <a:gd name="connsiteX0" fmla="*/ 5196840 w 5196840"/>
                <a:gd name="connsiteY0" fmla="*/ 3649980 h 3832860"/>
                <a:gd name="connsiteX1" fmla="*/ 5196840 w 5196840"/>
                <a:gd name="connsiteY1" fmla="*/ 0 h 3832860"/>
                <a:gd name="connsiteX2" fmla="*/ 861060 w 5196840"/>
                <a:gd name="connsiteY2" fmla="*/ 0 h 3832860"/>
                <a:gd name="connsiteX3" fmla="*/ 0 w 5196840"/>
                <a:gd name="connsiteY3" fmla="*/ 1996440 h 3832860"/>
                <a:gd name="connsiteX4" fmla="*/ 1295400 w 5196840"/>
                <a:gd name="connsiteY4" fmla="*/ 3832860 h 3832860"/>
                <a:gd name="connsiteX5" fmla="*/ 5196840 w 5196840"/>
                <a:gd name="connsiteY5" fmla="*/ 3649980 h 3832860"/>
                <a:gd name="connsiteX0" fmla="*/ 5196840 w 5196840"/>
                <a:gd name="connsiteY0" fmla="*/ 3649980 h 3832860"/>
                <a:gd name="connsiteX1" fmla="*/ 5196840 w 5196840"/>
                <a:gd name="connsiteY1" fmla="*/ 0 h 3832860"/>
                <a:gd name="connsiteX2" fmla="*/ 861060 w 5196840"/>
                <a:gd name="connsiteY2" fmla="*/ 0 h 3832860"/>
                <a:gd name="connsiteX3" fmla="*/ 0 w 5196840"/>
                <a:gd name="connsiteY3" fmla="*/ 1984083 h 3832860"/>
                <a:gd name="connsiteX4" fmla="*/ 1295400 w 5196840"/>
                <a:gd name="connsiteY4" fmla="*/ 3832860 h 3832860"/>
                <a:gd name="connsiteX5" fmla="*/ 5196840 w 5196840"/>
                <a:gd name="connsiteY5" fmla="*/ 3649980 h 3832860"/>
                <a:gd name="connsiteX0" fmla="*/ 5202936 w 5202936"/>
                <a:gd name="connsiteY0" fmla="*/ 3649980 h 3832860"/>
                <a:gd name="connsiteX1" fmla="*/ 5202936 w 5202936"/>
                <a:gd name="connsiteY1" fmla="*/ 0 h 3832860"/>
                <a:gd name="connsiteX2" fmla="*/ 867156 w 5202936"/>
                <a:gd name="connsiteY2" fmla="*/ 0 h 3832860"/>
                <a:gd name="connsiteX3" fmla="*/ 0 w 5202936"/>
                <a:gd name="connsiteY3" fmla="*/ 1984083 h 3832860"/>
                <a:gd name="connsiteX4" fmla="*/ 1301496 w 5202936"/>
                <a:gd name="connsiteY4" fmla="*/ 3832860 h 3832860"/>
                <a:gd name="connsiteX5" fmla="*/ 5202936 w 5202936"/>
                <a:gd name="connsiteY5" fmla="*/ 3649980 h 3832860"/>
                <a:gd name="connsiteX0" fmla="*/ 5341036 w 5341036"/>
                <a:gd name="connsiteY0" fmla="*/ 3649980 h 3832860"/>
                <a:gd name="connsiteX1" fmla="*/ 5341036 w 5341036"/>
                <a:gd name="connsiteY1" fmla="*/ 0 h 3832860"/>
                <a:gd name="connsiteX2" fmla="*/ 1005256 w 5341036"/>
                <a:gd name="connsiteY2" fmla="*/ 0 h 3832860"/>
                <a:gd name="connsiteX3" fmla="*/ 0 w 5341036"/>
                <a:gd name="connsiteY3" fmla="*/ 2004747 h 3832860"/>
                <a:gd name="connsiteX4" fmla="*/ 1439596 w 5341036"/>
                <a:gd name="connsiteY4" fmla="*/ 3832860 h 3832860"/>
                <a:gd name="connsiteX5" fmla="*/ 5341036 w 5341036"/>
                <a:gd name="connsiteY5" fmla="*/ 3649980 h 3832860"/>
                <a:gd name="connsiteX0" fmla="*/ 5341036 w 5341036"/>
                <a:gd name="connsiteY0" fmla="*/ 3649980 h 3832860"/>
                <a:gd name="connsiteX1" fmla="*/ 5341036 w 5341036"/>
                <a:gd name="connsiteY1" fmla="*/ 0 h 3832860"/>
                <a:gd name="connsiteX2" fmla="*/ 729058 w 5341036"/>
                <a:gd name="connsiteY2" fmla="*/ 10332 h 3832860"/>
                <a:gd name="connsiteX3" fmla="*/ 0 w 5341036"/>
                <a:gd name="connsiteY3" fmla="*/ 2004747 h 3832860"/>
                <a:gd name="connsiteX4" fmla="*/ 1439596 w 5341036"/>
                <a:gd name="connsiteY4" fmla="*/ 3832860 h 3832860"/>
                <a:gd name="connsiteX5" fmla="*/ 5341036 w 5341036"/>
                <a:gd name="connsiteY5" fmla="*/ 3649980 h 3832860"/>
                <a:gd name="connsiteX0" fmla="*/ 5341036 w 5341036"/>
                <a:gd name="connsiteY0" fmla="*/ 3649980 h 3649980"/>
                <a:gd name="connsiteX1" fmla="*/ 5341036 w 5341036"/>
                <a:gd name="connsiteY1" fmla="*/ 0 h 3649980"/>
                <a:gd name="connsiteX2" fmla="*/ 729058 w 5341036"/>
                <a:gd name="connsiteY2" fmla="*/ 10332 h 3649980"/>
                <a:gd name="connsiteX3" fmla="*/ 0 w 5341036"/>
                <a:gd name="connsiteY3" fmla="*/ 2004747 h 3649980"/>
                <a:gd name="connsiteX4" fmla="*/ 1879002 w 5341036"/>
                <a:gd name="connsiteY4" fmla="*/ 2303695 h 3649980"/>
                <a:gd name="connsiteX5" fmla="*/ 5341036 w 5341036"/>
                <a:gd name="connsiteY5" fmla="*/ 3649980 h 3649980"/>
                <a:gd name="connsiteX0" fmla="*/ 5341036 w 5341036"/>
                <a:gd name="connsiteY0" fmla="*/ 3649980 h 3649980"/>
                <a:gd name="connsiteX1" fmla="*/ 5341036 w 5341036"/>
                <a:gd name="connsiteY1" fmla="*/ 0 h 3649980"/>
                <a:gd name="connsiteX2" fmla="*/ 729058 w 5341036"/>
                <a:gd name="connsiteY2" fmla="*/ 10332 h 3649980"/>
                <a:gd name="connsiteX3" fmla="*/ 0 w 5341036"/>
                <a:gd name="connsiteY3" fmla="*/ 2004747 h 3649980"/>
                <a:gd name="connsiteX4" fmla="*/ 811870 w 5341036"/>
                <a:gd name="connsiteY4" fmla="*/ 2778976 h 3649980"/>
                <a:gd name="connsiteX5" fmla="*/ 5341036 w 5341036"/>
                <a:gd name="connsiteY5" fmla="*/ 3649980 h 3649980"/>
                <a:gd name="connsiteX0" fmla="*/ 5328482 w 5341036"/>
                <a:gd name="connsiteY0" fmla="*/ 1831512 h 2778976"/>
                <a:gd name="connsiteX1" fmla="*/ 5341036 w 5341036"/>
                <a:gd name="connsiteY1" fmla="*/ 0 h 2778976"/>
                <a:gd name="connsiteX2" fmla="*/ 729058 w 5341036"/>
                <a:gd name="connsiteY2" fmla="*/ 10332 h 2778976"/>
                <a:gd name="connsiteX3" fmla="*/ 0 w 5341036"/>
                <a:gd name="connsiteY3" fmla="*/ 2004747 h 2778976"/>
                <a:gd name="connsiteX4" fmla="*/ 811870 w 5341036"/>
                <a:gd name="connsiteY4" fmla="*/ 2778976 h 2778976"/>
                <a:gd name="connsiteX5" fmla="*/ 5328482 w 5341036"/>
                <a:gd name="connsiteY5" fmla="*/ 1831512 h 2778976"/>
                <a:gd name="connsiteX0" fmla="*/ 5315928 w 5341036"/>
                <a:gd name="connsiteY0" fmla="*/ 2606427 h 2778976"/>
                <a:gd name="connsiteX1" fmla="*/ 5341036 w 5341036"/>
                <a:gd name="connsiteY1" fmla="*/ 0 h 2778976"/>
                <a:gd name="connsiteX2" fmla="*/ 729058 w 5341036"/>
                <a:gd name="connsiteY2" fmla="*/ 10332 h 2778976"/>
                <a:gd name="connsiteX3" fmla="*/ 0 w 5341036"/>
                <a:gd name="connsiteY3" fmla="*/ 2004747 h 2778976"/>
                <a:gd name="connsiteX4" fmla="*/ 811870 w 5341036"/>
                <a:gd name="connsiteY4" fmla="*/ 2778976 h 2778976"/>
                <a:gd name="connsiteX5" fmla="*/ 5315928 w 5341036"/>
                <a:gd name="connsiteY5" fmla="*/ 2606427 h 2778976"/>
                <a:gd name="connsiteX0" fmla="*/ 5341038 w 5342245"/>
                <a:gd name="connsiteY0" fmla="*/ 2616759 h 2778976"/>
                <a:gd name="connsiteX1" fmla="*/ 5341036 w 5342245"/>
                <a:gd name="connsiteY1" fmla="*/ 0 h 2778976"/>
                <a:gd name="connsiteX2" fmla="*/ 729058 w 5342245"/>
                <a:gd name="connsiteY2" fmla="*/ 10332 h 2778976"/>
                <a:gd name="connsiteX3" fmla="*/ 0 w 5342245"/>
                <a:gd name="connsiteY3" fmla="*/ 2004747 h 2778976"/>
                <a:gd name="connsiteX4" fmla="*/ 811870 w 5342245"/>
                <a:gd name="connsiteY4" fmla="*/ 2778976 h 2778976"/>
                <a:gd name="connsiteX5" fmla="*/ 5341038 w 5342245"/>
                <a:gd name="connsiteY5" fmla="*/ 2616759 h 2778976"/>
                <a:gd name="connsiteX0" fmla="*/ 5341038 w 5342245"/>
                <a:gd name="connsiteY0" fmla="*/ 2616759 h 2789487"/>
                <a:gd name="connsiteX1" fmla="*/ 5341036 w 5342245"/>
                <a:gd name="connsiteY1" fmla="*/ 0 h 2789487"/>
                <a:gd name="connsiteX2" fmla="*/ 729058 w 5342245"/>
                <a:gd name="connsiteY2" fmla="*/ 10332 h 2789487"/>
                <a:gd name="connsiteX3" fmla="*/ 0 w 5342245"/>
                <a:gd name="connsiteY3" fmla="*/ 2004747 h 2789487"/>
                <a:gd name="connsiteX4" fmla="*/ 786211 w 5342245"/>
                <a:gd name="connsiteY4" fmla="*/ 2789487 h 2789487"/>
                <a:gd name="connsiteX5" fmla="*/ 5341038 w 5342245"/>
                <a:gd name="connsiteY5" fmla="*/ 2616759 h 278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2245" h="2789487">
                  <a:moveTo>
                    <a:pt x="5341038" y="2616759"/>
                  </a:moveTo>
                  <a:cubicBezTo>
                    <a:pt x="5345223" y="2006255"/>
                    <a:pt x="5336851" y="610504"/>
                    <a:pt x="5341036" y="0"/>
                  </a:cubicBezTo>
                  <a:lnTo>
                    <a:pt x="729058" y="10332"/>
                  </a:lnTo>
                  <a:lnTo>
                    <a:pt x="0" y="2004747"/>
                  </a:lnTo>
                  <a:lnTo>
                    <a:pt x="786211" y="2789487"/>
                  </a:lnTo>
                  <a:lnTo>
                    <a:pt x="5341038" y="2616759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632" t="-42865" r="-31410" b="-27833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29" name="Gruppieren 33"/>
            <p:cNvGrpSpPr/>
            <p:nvPr/>
          </p:nvGrpSpPr>
          <p:grpSpPr>
            <a:xfrm>
              <a:off x="2720600" y="-11430"/>
              <a:ext cx="3589924" cy="2027511"/>
              <a:chOff x="2760152" y="-15242"/>
              <a:chExt cx="3589924" cy="2973969"/>
            </a:xfrm>
          </p:grpSpPr>
          <p:cxnSp>
            <p:nvCxnSpPr>
              <p:cNvPr id="30" name="Gerade Verbindung 34"/>
              <p:cNvCxnSpPr>
                <a:stCxn id="28" idx="3"/>
              </p:cNvCxnSpPr>
              <p:nvPr/>
            </p:nvCxnSpPr>
            <p:spPr>
              <a:xfrm flipH="1">
                <a:off x="4179506" y="1989506"/>
                <a:ext cx="1714956" cy="964214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 Verbindung 35"/>
              <p:cNvCxnSpPr/>
              <p:nvPr/>
            </p:nvCxnSpPr>
            <p:spPr>
              <a:xfrm flipH="1" flipV="1">
                <a:off x="2760152" y="-15242"/>
                <a:ext cx="386234" cy="2973969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6"/>
              <p:cNvCxnSpPr>
                <a:stCxn id="28" idx="2"/>
                <a:endCxn id="27" idx="1"/>
              </p:cNvCxnSpPr>
              <p:nvPr/>
            </p:nvCxnSpPr>
            <p:spPr>
              <a:xfrm flipV="1">
                <a:off x="6343325" y="-7491"/>
                <a:ext cx="6751" cy="2583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lipse 37"/>
              <p:cNvSpPr/>
              <p:nvPr/>
            </p:nvSpPr>
            <p:spPr bwMode="auto">
              <a:xfrm>
                <a:off x="5822454" y="1893508"/>
                <a:ext cx="144016" cy="20853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de-DE" sz="1600" dirty="0" smtClean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36" name="Gerade Verbindung 38"/>
              <p:cNvCxnSpPr>
                <a:stCxn id="28" idx="2"/>
                <a:endCxn id="28" idx="3"/>
              </p:cNvCxnSpPr>
              <p:nvPr/>
            </p:nvCxnSpPr>
            <p:spPr>
              <a:xfrm flipH="1">
                <a:off x="5894462" y="-4909"/>
                <a:ext cx="448863" cy="1994415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1442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56D60C80-EED4-44EB-9CE9-90BD2301277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47060B14-86BE-4B68-A17C-C71F418A26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20E05FB-AAB2-4C5C-B159-E84A381F0A9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6A4A7E8-F498-4F0F-83BF-99EBAFA004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841C102-2253-4032-92EA-1ECC24AC6212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" y="1"/>
            <a:ext cx="9135878" cy="51434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951310"/>
            <a:ext cx="7406640" cy="18359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0C874B7-58AC-4AAD-AA2D-150E81F5597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31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4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EDAEABC-972C-4EC6-A990-9F64F1C1247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14900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13482"/>
            <a:ext cx="9144000" cy="2285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"/>
            <a:ext cx="9144000" cy="679703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2"/>
          </p:nvPr>
        </p:nvSpPr>
        <p:spPr>
          <a:xfrm>
            <a:off x="250824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2018-11-12</a:t>
            </a: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0" r:id="rId2"/>
    <p:sldLayoutId id="2147483751" r:id="rId3"/>
    <p:sldLayoutId id="2147483729" r:id="rId4"/>
    <p:sldLayoutId id="2147483730" r:id="rId5"/>
    <p:sldLayoutId id="2147483741" r:id="rId6"/>
    <p:sldLayoutId id="2147483731" r:id="rId7"/>
    <p:sldLayoutId id="2147483742" r:id="rId8"/>
    <p:sldLayoutId id="2147483752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9" r:id="rId16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.caltech.edu/telecourse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cs231n.stanford.edu/2017/syllabus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hyperlink" Target="https://pixabay.com/en/hammer-tool-metal-hit-break-33617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vision.stanford.edu/teaching/cs231n-demos/linear-classify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karpathy/status/597631909930242048?lang=e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9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8.jpg"/><Relationship Id="rId9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46.png"/><Relationship Id="rId10" Type="http://schemas.openxmlformats.org/officeDocument/2006/relationships/image" Target="../media/image43.jpg"/><Relationship Id="rId4" Type="http://schemas.openxmlformats.org/officeDocument/2006/relationships/image" Target="../media/image45.jpg"/><Relationship Id="rId9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46.png"/><Relationship Id="rId10" Type="http://schemas.openxmlformats.org/officeDocument/2006/relationships/image" Target="../media/image43.jpg"/><Relationship Id="rId4" Type="http://schemas.openxmlformats.org/officeDocument/2006/relationships/image" Target="../media/image45.jpg"/><Relationship Id="rId9" Type="http://schemas.openxmlformats.org/officeDocument/2006/relationships/image" Target="../media/image4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48.jpg"/><Relationship Id="rId10" Type="http://schemas.openxmlformats.org/officeDocument/2006/relationships/image" Target="../media/image43.jpg"/><Relationship Id="rId4" Type="http://schemas.openxmlformats.org/officeDocument/2006/relationships/image" Target="../media/image47.png"/><Relationship Id="rId9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47.png"/><Relationship Id="rId10" Type="http://schemas.openxmlformats.org/officeDocument/2006/relationships/image" Target="../media/image43.jpg"/><Relationship Id="rId4" Type="http://schemas.openxmlformats.org/officeDocument/2006/relationships/image" Target="../media/image48.jpg"/><Relationship Id="rId9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50.png"/><Relationship Id="rId10" Type="http://schemas.openxmlformats.org/officeDocument/2006/relationships/image" Target="../media/image43.jpg"/><Relationship Id="rId4" Type="http://schemas.openxmlformats.org/officeDocument/2006/relationships/image" Target="../media/image49.jpg"/><Relationship Id="rId9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49.jpg"/><Relationship Id="rId10" Type="http://schemas.openxmlformats.org/officeDocument/2006/relationships/image" Target="../media/image43.jpg"/><Relationship Id="rId4" Type="http://schemas.openxmlformats.org/officeDocument/2006/relationships/image" Target="../media/image50.png"/><Relationship Id="rId9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52.jpg"/><Relationship Id="rId10" Type="http://schemas.openxmlformats.org/officeDocument/2006/relationships/image" Target="../media/image43.jpg"/><Relationship Id="rId4" Type="http://schemas.openxmlformats.org/officeDocument/2006/relationships/image" Target="../media/image51.png"/><Relationship Id="rId9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38.jpg"/><Relationship Id="rId7" Type="http://schemas.openxmlformats.org/officeDocument/2006/relationships/image" Target="../media/image54.jp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g"/><Relationship Id="rId11" Type="http://schemas.openxmlformats.org/officeDocument/2006/relationships/image" Target="../media/image42.jpg"/><Relationship Id="rId5" Type="http://schemas.openxmlformats.org/officeDocument/2006/relationships/image" Target="../media/image51.png"/><Relationship Id="rId10" Type="http://schemas.openxmlformats.org/officeDocument/2006/relationships/image" Target="../media/image41.jpg"/><Relationship Id="rId4" Type="http://schemas.openxmlformats.org/officeDocument/2006/relationships/image" Target="../media/image53.jpg"/><Relationship Id="rId9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56.jpg"/><Relationship Id="rId10" Type="http://schemas.openxmlformats.org/officeDocument/2006/relationships/image" Target="../media/image43.jpg"/><Relationship Id="rId4" Type="http://schemas.openxmlformats.org/officeDocument/2006/relationships/image" Target="../media/image55.png"/><Relationship Id="rId9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8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11" Type="http://schemas.openxmlformats.org/officeDocument/2006/relationships/image" Target="../media/image43.jpg"/><Relationship Id="rId5" Type="http://schemas.openxmlformats.org/officeDocument/2006/relationships/image" Target="../media/image56.jpg"/><Relationship Id="rId10" Type="http://schemas.openxmlformats.org/officeDocument/2006/relationships/image" Target="../media/image42.jpg"/><Relationship Id="rId4" Type="http://schemas.openxmlformats.org/officeDocument/2006/relationships/image" Target="../media/image55.png"/><Relationship Id="rId9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8.png"/><Relationship Id="rId9" Type="http://schemas.openxmlformats.org/officeDocument/2006/relationships/image" Target="../media/image63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8.png"/><Relationship Id="rId9" Type="http://schemas.openxmlformats.org/officeDocument/2006/relationships/image" Target="../media/image63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12" Type="http://schemas.openxmlformats.org/officeDocument/2006/relationships/image" Target="../media/image6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g"/><Relationship Id="rId11" Type="http://schemas.openxmlformats.org/officeDocument/2006/relationships/image" Target="../media/image63.jpg"/><Relationship Id="rId5" Type="http://schemas.openxmlformats.org/officeDocument/2006/relationships/image" Target="../media/image59.png"/><Relationship Id="rId10" Type="http://schemas.openxmlformats.org/officeDocument/2006/relationships/image" Target="../media/image66.jp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12" Type="http://schemas.openxmlformats.org/officeDocument/2006/relationships/image" Target="../media/image64.jp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g"/><Relationship Id="rId11" Type="http://schemas.openxmlformats.org/officeDocument/2006/relationships/image" Target="../media/image63.jp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6.jp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12" Type="http://schemas.openxmlformats.org/officeDocument/2006/relationships/image" Target="../media/image64.jp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jpg"/><Relationship Id="rId11" Type="http://schemas.openxmlformats.org/officeDocument/2006/relationships/image" Target="../media/image63.jp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6.jp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://maxpixel.freegreatpicture.com/Mountains-Valleys-Landscape-Hills-Grass-Green-699369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73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g"/><Relationship Id="rId11" Type="http://schemas.openxmlformats.org/officeDocument/2006/relationships/image" Target="../media/image72.png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8.png"/><Relationship Id="rId9" Type="http://schemas.openxmlformats.org/officeDocument/2006/relationships/image" Target="../media/image63.jpg"/><Relationship Id="rId1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://www.publicdomainpictures.net/view-image.php?image=139314&amp;amp;picture=walking-man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BVLC/caffe/blob/master/LICENSE" TargetMode="External"/><Relationship Id="rId5" Type="http://schemas.openxmlformats.org/officeDocument/2006/relationships/hyperlink" Target="https://github.com/BVLC/caffe" TargetMode="External"/><Relationship Id="rId4" Type="http://schemas.openxmlformats.org/officeDocument/2006/relationships/image" Target="../media/image7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hyperlink" Target="https://github.com/BVLC/caffe/blob/master/LICENSE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BVLC/caffe" TargetMode="Externa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jp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1" Type="http://schemas.openxmlformats.org/officeDocument/2006/relationships/image" Target="../media/image95.jpg"/><Relationship Id="rId5" Type="http://schemas.openxmlformats.org/officeDocument/2006/relationships/image" Target="../media/image89.png"/><Relationship Id="rId10" Type="http://schemas.openxmlformats.org/officeDocument/2006/relationships/image" Target="../media/image94.jpg"/><Relationship Id="rId4" Type="http://schemas.openxmlformats.org/officeDocument/2006/relationships/image" Target="../media/image88.png"/><Relationship Id="rId9" Type="http://schemas.openxmlformats.org/officeDocument/2006/relationships/image" Target="../media/image9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dirty="0" smtClean="0"/>
              <a:t>Elena Zennaro, Wolfgang Ecker, Lorenzo Servadei</a:t>
            </a:r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GB" dirty="0" smtClean="0"/>
              <a:t>Machine Learning Methods and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7504" y="880280"/>
            <a:ext cx="3103563" cy="595312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Strategy #2: Follow the slope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738" y="1327861"/>
            <a:ext cx="4371499" cy="56361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In 1-dimension, the derivative of </a:t>
            </a:r>
            <a:r>
              <a:rPr sz="1800" dirty="0">
                <a:latin typeface="Verdana" panose="020B0604030504040204" pitchFamily="34" charset="0"/>
                <a:cs typeface="Arial"/>
              </a:rPr>
              <a:t>a</a:t>
            </a:r>
            <a:r>
              <a:rPr sz="1800" spc="-68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function: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3140" y="1959072"/>
            <a:ext cx="2728907" cy="471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1284750" y="2867103"/>
            <a:ext cx="6557010" cy="140044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 marR="13335">
              <a:spcBef>
                <a:spcPts val="75"/>
              </a:spcBef>
              <a:buClr>
                <a:schemeClr val="tx1"/>
              </a:buClr>
            </a:pPr>
            <a:r>
              <a:rPr sz="1500" spc="-4" dirty="0">
                <a:latin typeface="Verdana" panose="020B0604030504040204" pitchFamily="34" charset="0"/>
                <a:cs typeface="Arial"/>
              </a:rPr>
              <a:t>In </a:t>
            </a:r>
            <a:r>
              <a:rPr sz="1500" dirty="0">
                <a:latin typeface="Verdana" panose="020B0604030504040204" pitchFamily="34" charset="0"/>
                <a:cs typeface="Arial"/>
              </a:rPr>
              <a:t>multiple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dimensions, the </a:t>
            </a:r>
            <a:r>
              <a:rPr sz="1500" b="1" spc="-4" dirty="0">
                <a:latin typeface="Verdana" panose="020B0604030504040204" pitchFamily="34" charset="0"/>
                <a:cs typeface="Arial"/>
              </a:rPr>
              <a:t>gradient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is the </a:t>
            </a:r>
            <a:r>
              <a:rPr sz="1500" dirty="0">
                <a:latin typeface="Verdana" panose="020B0604030504040204" pitchFamily="34" charset="0"/>
                <a:cs typeface="Arial"/>
              </a:rPr>
              <a:t>vector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of </a:t>
            </a:r>
            <a:r>
              <a:rPr sz="1500" dirty="0">
                <a:latin typeface="Verdana" panose="020B0604030504040204" pitchFamily="34" charset="0"/>
                <a:cs typeface="Arial"/>
              </a:rPr>
              <a:t>(partial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derivatives) along  each</a:t>
            </a:r>
            <a:r>
              <a:rPr sz="1500" spc="-8" dirty="0"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dimension</a:t>
            </a:r>
            <a:endParaRPr sz="1500" dirty="0">
              <a:latin typeface="Verdana" panose="020B0604030504040204" pitchFamily="34" charset="0"/>
              <a:cs typeface="Arial"/>
            </a:endParaRPr>
          </a:p>
          <a:p>
            <a:pPr>
              <a:spcBef>
                <a:spcPts val="30"/>
              </a:spcBef>
              <a:buClr>
                <a:schemeClr val="tx1"/>
              </a:buClr>
            </a:pPr>
            <a:endParaRPr sz="1538" dirty="0">
              <a:latin typeface="Times New Roman"/>
              <a:cs typeface="Times New Roman"/>
            </a:endParaRPr>
          </a:p>
          <a:p>
            <a:pPr marL="9525" marR="3810">
              <a:buClr>
                <a:schemeClr val="tx1"/>
              </a:buClr>
            </a:pPr>
            <a:r>
              <a:rPr sz="1500" spc="-4" dirty="0">
                <a:latin typeface="Verdana" panose="020B0604030504040204" pitchFamily="34" charset="0"/>
                <a:cs typeface="Arial"/>
              </a:rPr>
              <a:t>The </a:t>
            </a:r>
            <a:r>
              <a:rPr sz="1500" dirty="0">
                <a:latin typeface="Verdana" panose="020B0604030504040204" pitchFamily="34" charset="0"/>
                <a:cs typeface="Arial"/>
              </a:rPr>
              <a:t>slope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in any direction is the </a:t>
            </a:r>
            <a:r>
              <a:rPr sz="1500" b="1" spc="-4" dirty="0">
                <a:latin typeface="Verdana" panose="020B0604030504040204" pitchFamily="34" charset="0"/>
                <a:cs typeface="Arial"/>
              </a:rPr>
              <a:t>dot product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of the direction with the gradient  The direction of </a:t>
            </a:r>
            <a:r>
              <a:rPr sz="1500" dirty="0">
                <a:latin typeface="Verdana" panose="020B0604030504040204" pitchFamily="34" charset="0"/>
                <a:cs typeface="Arial"/>
              </a:rPr>
              <a:t>steepest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descent is the </a:t>
            </a:r>
            <a:r>
              <a:rPr sz="1500" b="1" spc="-4" dirty="0">
                <a:latin typeface="Verdana" panose="020B0604030504040204" pitchFamily="34" charset="0"/>
                <a:cs typeface="Arial"/>
              </a:rPr>
              <a:t>negative</a:t>
            </a:r>
            <a:r>
              <a:rPr sz="1500" b="1" spc="4" dirty="0">
                <a:latin typeface="Verdana" panose="020B0604030504040204" pitchFamily="34" charset="0"/>
                <a:cs typeface="Arial"/>
              </a:rPr>
              <a:t> </a:t>
            </a:r>
            <a:r>
              <a:rPr sz="1500" b="1" spc="-4" dirty="0">
                <a:latin typeface="Verdana" panose="020B0604030504040204" pitchFamily="34" charset="0"/>
                <a:cs typeface="Arial"/>
              </a:rPr>
              <a:t>gradient</a:t>
            </a:r>
            <a:endParaRPr sz="15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Gradient</a:t>
            </a:r>
            <a:endParaRPr lang="de-DE" sz="2100" kern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6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699542"/>
            <a:ext cx="5528295" cy="40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101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71550"/>
            <a:ext cx="7447012" cy="391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102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84016"/>
            <a:ext cx="7128792" cy="36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103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4" y="1049883"/>
            <a:ext cx="7833345" cy="38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104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4" y="987574"/>
            <a:ext cx="8028226" cy="34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105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4" y="771550"/>
            <a:ext cx="7528545" cy="39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106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82" y="1131590"/>
            <a:ext cx="6928164" cy="35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107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5" y="771550"/>
            <a:ext cx="8142587" cy="3772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83568" y="3147814"/>
            <a:ext cx="2520280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108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0" y="854146"/>
            <a:ext cx="6912768" cy="40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109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58" y="915566"/>
            <a:ext cx="7526834" cy="38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7958" y="455544"/>
            <a:ext cx="1655803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5616" y="1259463"/>
            <a:ext cx="1714293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6075235" y="752407"/>
            <a:ext cx="1953149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5232" y="1295330"/>
            <a:ext cx="729016" cy="243335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7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4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110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17" y="1096366"/>
            <a:ext cx="7418437" cy="34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111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0" y="1131590"/>
            <a:ext cx="7004010" cy="36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112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43558"/>
            <a:ext cx="7404150" cy="38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113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771550"/>
            <a:ext cx="7859440" cy="40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114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0" y="915566"/>
            <a:ext cx="7681516" cy="39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115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85" y="915566"/>
            <a:ext cx="6889229" cy="37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116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dirty="0" smtClean="0"/>
              <a:t>Creator: Yaser Abu-Mostafa - LFD Le ture 9</a:t>
            </a:r>
            <a:endParaRPr lang="de-DE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7527975" cy="38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117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2" y="771550"/>
            <a:ext cx="7454108" cy="370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118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1" y="843558"/>
            <a:ext cx="7965346" cy="39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119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49" y="843558"/>
            <a:ext cx="7504490" cy="38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7155" y="455544"/>
            <a:ext cx="1438501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600" y="1259463"/>
            <a:ext cx="1738395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2987824" y="765763"/>
            <a:ext cx="2276620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r>
              <a:rPr sz="1800" dirty="0">
                <a:latin typeface="Verdana" panose="020B0604030504040204" pitchFamily="34" charset="0"/>
                <a:cs typeface="Arial"/>
              </a:rPr>
              <a:t>(first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4333" y="1259463"/>
            <a:ext cx="2032960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 </a:t>
            </a:r>
            <a:r>
              <a:rPr sz="1800" dirty="0">
                <a:latin typeface="Verdana" panose="020B0604030504040204" pitchFamily="34" charset="0"/>
                <a:cs typeface="Arial"/>
              </a:rPr>
              <a:t>+</a:t>
            </a:r>
            <a:r>
              <a:rPr sz="1800" spc="-49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26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1.25322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7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6075235" y="752407"/>
            <a:ext cx="1809133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5232" y="1295330"/>
            <a:ext cx="657008" cy="243335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3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120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0" y="843558"/>
            <a:ext cx="7404720" cy="38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121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915566"/>
            <a:ext cx="77496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 txBox="1">
            <a:spLocks/>
          </p:cNvSpPr>
          <p:nvPr/>
        </p:nvSpPr>
        <p:spPr>
          <a:xfrm>
            <a:off x="538860" y="357721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 smtClean="0"/>
              <a:t>Sources</a:t>
            </a:r>
            <a:endParaRPr lang="de-DE" sz="2100" kern="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122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" name="TextBox 6"/>
          <p:cNvSpPr txBox="1"/>
          <p:nvPr/>
        </p:nvSpPr>
        <p:spPr bwMode="auto">
          <a:xfrm>
            <a:off x="394842" y="1436971"/>
            <a:ext cx="5977358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de-DE" sz="1400" kern="0" dirty="0">
                <a:latin typeface="Verdana" pitchFamily="34" charset="0"/>
                <a:ea typeface="Verdana" pitchFamily="34" charset="0"/>
                <a:cs typeface="Verdana" pitchFamily="34" charset="0"/>
                <a:hlinkClick r:id="rId3"/>
              </a:rPr>
              <a:t>https://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  <a:hlinkClick r:id="rId3"/>
              </a:rPr>
              <a:t>work.caltech.edu/telecourse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de-DE" sz="1400" kern="0" dirty="0">
                <a:latin typeface="Verdana" pitchFamily="34" charset="0"/>
                <a:ea typeface="Verdana" pitchFamily="34" charset="0"/>
                <a:cs typeface="Verdana" pitchFamily="34" charset="0"/>
                <a:hlinkClick r:id="rId4"/>
              </a:rPr>
              <a:t>http://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  <a:hlinkClick r:id="rId4"/>
              </a:rPr>
              <a:t>cs231n.stanford.edu/2017/syllabus.html</a:t>
            </a: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9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864154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1" y="1295329"/>
            <a:ext cx="885695" cy="817531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</a:t>
            </a:r>
            <a:r>
              <a:rPr sz="1800" b="1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-2.5</a:t>
            </a: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4759" y="2140896"/>
            <a:ext cx="352687" cy="1064394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0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5232" y="3195564"/>
            <a:ext cx="595714" cy="54822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0946" y="2725423"/>
            <a:ext cx="1717478" cy="404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8" name="object 8"/>
          <p:cNvSpPr/>
          <p:nvPr/>
        </p:nvSpPr>
        <p:spPr>
          <a:xfrm>
            <a:off x="6656303" y="2718277"/>
            <a:ext cx="1732121" cy="4191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6285264" y="2167982"/>
            <a:ext cx="3346486" cy="509755"/>
          </a:xfrm>
          <a:prstGeom prst="rect">
            <a:avLst/>
          </a:prstGeom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000000"/>
                </a:solidFill>
              </a14:hiddenLine>
            </a:ext>
          </a:extLst>
        </p:spPr>
        <p:txBody>
          <a:bodyPr vert="horz" wrap="square" lIns="0" tIns="47625" rIns="0" bIns="0" rtlCol="0">
            <a:spAutoFit/>
          </a:bodyPr>
          <a:lstStyle/>
          <a:p>
            <a:pPr marL="64294">
              <a:spcBef>
                <a:spcPts val="375"/>
              </a:spcBef>
              <a:buClr>
                <a:schemeClr val="tx1"/>
              </a:buClr>
            </a:pP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(</a:t>
            </a:r>
            <a:r>
              <a:rPr sz="1500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1.25322 </a:t>
            </a: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</a:t>
            </a:r>
            <a:r>
              <a:rPr sz="1500" spc="-19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)/0.0001</a:t>
            </a:r>
            <a:endParaRPr sz="1500" dirty="0">
              <a:latin typeface="Verdana" panose="020B0604030504040204" pitchFamily="34" charset="0"/>
              <a:cs typeface="Arial"/>
            </a:endParaRPr>
          </a:p>
          <a:p>
            <a:pPr marL="64294">
              <a:buClr>
                <a:schemeClr val="tx1"/>
              </a:buClr>
            </a:pP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=</a:t>
            </a:r>
            <a:r>
              <a:rPr sz="1500" spc="-11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-2.5</a:t>
            </a:r>
            <a:endParaRPr sz="15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0864" y="1667428"/>
            <a:ext cx="500063" cy="478155"/>
          </a:xfrm>
          <a:custGeom>
            <a:avLst/>
            <a:gdLst/>
            <a:ahLst/>
            <a:cxnLst/>
            <a:rect l="l" t="t" r="r" b="b"/>
            <a:pathLst>
              <a:path w="666750" h="637539">
                <a:moveTo>
                  <a:pt x="666398" y="637008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6437448" y="1645029"/>
            <a:ext cx="31909" cy="30956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20374" y="41239"/>
                </a:moveTo>
                <a:lnTo>
                  <a:pt x="0" y="0"/>
                </a:lnTo>
                <a:lnTo>
                  <a:pt x="42099" y="18494"/>
                </a:lnTo>
                <a:lnTo>
                  <a:pt x="20374" y="4123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6437447" y="1645029"/>
            <a:ext cx="31909" cy="30956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42099" y="18494"/>
                </a:moveTo>
                <a:lnTo>
                  <a:pt x="0" y="0"/>
                </a:lnTo>
                <a:lnTo>
                  <a:pt x="20374" y="41239"/>
                </a:lnTo>
                <a:lnTo>
                  <a:pt x="42099" y="184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title" idx="4294967295"/>
          </p:nvPr>
        </p:nvSpPr>
        <p:spPr>
          <a:xfrm>
            <a:off x="116653" y="435844"/>
            <a:ext cx="1716971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3608" y="1259463"/>
            <a:ext cx="1666387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6" name="object 16"/>
          <p:cNvSpPr txBox="1"/>
          <p:nvPr/>
        </p:nvSpPr>
        <p:spPr>
          <a:xfrm>
            <a:off x="2987824" y="743167"/>
            <a:ext cx="2276620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r>
              <a:rPr sz="1800" dirty="0">
                <a:latin typeface="Verdana" panose="020B0604030504040204" pitchFamily="34" charset="0"/>
                <a:cs typeface="Arial"/>
              </a:rPr>
              <a:t>(first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59832" y="1259463"/>
            <a:ext cx="2032960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 </a:t>
            </a:r>
            <a:r>
              <a:rPr sz="1800" dirty="0">
                <a:latin typeface="Verdana" panose="020B0604030504040204" pitchFamily="34" charset="0"/>
                <a:cs typeface="Arial"/>
              </a:rPr>
              <a:t>+</a:t>
            </a:r>
            <a:r>
              <a:rPr sz="1800" spc="-49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26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1.25322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967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3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820312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3" y="1295330"/>
            <a:ext cx="873031" cy="243335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[-2.5,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07504" y="419038"/>
            <a:ext cx="1475656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4107" y="1273750"/>
            <a:ext cx="1930317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2995350" y="683023"/>
            <a:ext cx="2577227" cy="576440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endParaRPr lang="de-DE" sz="1800" b="1" dirty="0" smtClean="0">
              <a:latin typeface="Verdana" panose="020B0604030504040204" pitchFamily="34" charset="0"/>
              <a:cs typeface="Arial"/>
            </a:endParaRPr>
          </a:p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dirty="0" smtClean="0">
                <a:latin typeface="Verdana" panose="020B0604030504040204" pitchFamily="34" charset="0"/>
                <a:cs typeface="Arial"/>
              </a:rPr>
              <a:t>(</a:t>
            </a:r>
            <a:r>
              <a:rPr sz="1800" dirty="0">
                <a:latin typeface="Verdana" panose="020B0604030504040204" pitchFamily="34" charset="0"/>
                <a:cs typeface="Arial"/>
              </a:rPr>
              <a:t>second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2885" y="1259463"/>
            <a:ext cx="2145179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 +</a:t>
            </a:r>
            <a:r>
              <a:rPr sz="1800" spc="-68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26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1.25353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110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23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737125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3" y="1295331"/>
            <a:ext cx="718269" cy="1356140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[-2.5,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b="1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0.6</a:t>
            </a: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 smtClean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lang="de-DE" sz="1800" spc="-4" dirty="0" smtClean="0">
              <a:solidFill>
                <a:srgbClr val="0000FF"/>
              </a:solidFill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lang="de-DE" sz="1800" spc="-4" dirty="0" smtClean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5235" y="2689249"/>
            <a:ext cx="447187" cy="1064394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0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5232" y="3467026"/>
            <a:ext cx="718270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86970" y="2954022"/>
            <a:ext cx="1717478" cy="404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8" name="object 8"/>
          <p:cNvSpPr/>
          <p:nvPr/>
        </p:nvSpPr>
        <p:spPr>
          <a:xfrm>
            <a:off x="6863781" y="2913560"/>
            <a:ext cx="1732121" cy="4191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9" name="object 9"/>
          <p:cNvSpPr/>
          <p:nvPr/>
        </p:nvSpPr>
        <p:spPr>
          <a:xfrm>
            <a:off x="6546328" y="1777196"/>
            <a:ext cx="247174" cy="499110"/>
          </a:xfrm>
          <a:custGeom>
            <a:avLst/>
            <a:gdLst/>
            <a:ahLst/>
            <a:cxnLst/>
            <a:rect l="l" t="t" r="r" b="b"/>
            <a:pathLst>
              <a:path w="329565" h="665480">
                <a:moveTo>
                  <a:pt x="329249" y="665476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0" name="object 10"/>
          <p:cNvSpPr/>
          <p:nvPr/>
        </p:nvSpPr>
        <p:spPr>
          <a:xfrm>
            <a:off x="6531947" y="1748139"/>
            <a:ext cx="25241" cy="3429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5074" y="45719"/>
                </a:moveTo>
                <a:lnTo>
                  <a:pt x="0" y="0"/>
                </a:lnTo>
                <a:lnTo>
                  <a:pt x="33274" y="31767"/>
                </a:lnTo>
                <a:lnTo>
                  <a:pt x="5074" y="4571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6531947" y="1748139"/>
            <a:ext cx="25241" cy="3429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33274" y="31767"/>
                </a:moveTo>
                <a:lnTo>
                  <a:pt x="0" y="0"/>
                </a:lnTo>
                <a:lnTo>
                  <a:pt x="5074" y="45719"/>
                </a:lnTo>
                <a:lnTo>
                  <a:pt x="33274" y="3176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124762" y="425435"/>
            <a:ext cx="1350894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5616" y="1259463"/>
            <a:ext cx="1786301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3002885" y="716538"/>
            <a:ext cx="2001163" cy="56361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r>
              <a:rPr sz="1800" dirty="0">
                <a:latin typeface="Verdana" panose="020B0604030504040204" pitchFamily="34" charset="0"/>
                <a:cs typeface="Arial"/>
              </a:rPr>
              <a:t>(second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02885" y="1259463"/>
            <a:ext cx="2095976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 +</a:t>
            </a:r>
            <a:r>
              <a:rPr sz="1800" spc="-68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26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1.25353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110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6793502" y="2100072"/>
            <a:ext cx="2546033" cy="740587"/>
          </a:xfrm>
          <a:prstGeom prst="rect">
            <a:avLst/>
          </a:prstGeom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000000"/>
                </a:solidFill>
              </a14:hiddenLine>
            </a:ext>
          </a:extLst>
        </p:spPr>
        <p:txBody>
          <a:bodyPr vert="horz" wrap="square" lIns="0" tIns="47625" rIns="0" bIns="0" rtlCol="0">
            <a:spAutoFit/>
          </a:bodyPr>
          <a:lstStyle/>
          <a:p>
            <a:pPr marL="64294">
              <a:spcBef>
                <a:spcPts val="375"/>
              </a:spcBef>
              <a:buClr>
                <a:schemeClr val="tx1"/>
              </a:buClr>
            </a:pP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(</a:t>
            </a:r>
            <a:r>
              <a:rPr sz="1500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1.25353 </a:t>
            </a: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</a:t>
            </a:r>
            <a:r>
              <a:rPr sz="1500" spc="-19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)/0.0001</a:t>
            </a:r>
            <a:endParaRPr sz="1500" dirty="0">
              <a:latin typeface="Verdana" panose="020B0604030504040204" pitchFamily="34" charset="0"/>
              <a:cs typeface="Arial"/>
            </a:endParaRPr>
          </a:p>
          <a:p>
            <a:pPr marL="64294">
              <a:buClr>
                <a:schemeClr val="tx1"/>
              </a:buClr>
            </a:pP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=</a:t>
            </a:r>
            <a:r>
              <a:rPr sz="1500" spc="-11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0.6</a:t>
            </a:r>
            <a:endParaRPr sz="15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0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737125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3" y="1295330"/>
            <a:ext cx="945039" cy="243335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[-2.5,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0.6,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31293" y="402182"/>
            <a:ext cx="1516371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3608" y="1259463"/>
            <a:ext cx="1680250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3002885" y="716538"/>
            <a:ext cx="2208182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r>
              <a:rPr sz="1800" dirty="0">
                <a:latin typeface="Verdana" panose="020B0604030504040204" pitchFamily="34" charset="0"/>
                <a:cs typeface="Arial"/>
              </a:rPr>
              <a:t>(third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2885" y="1259463"/>
            <a:ext cx="1929155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 </a:t>
            </a:r>
            <a:r>
              <a:rPr sz="1800" dirty="0">
                <a:latin typeface="Verdana" panose="020B0604030504040204" pitchFamily="34" charset="0"/>
                <a:cs typeface="Arial"/>
              </a:rPr>
              <a:t>+</a:t>
            </a:r>
            <a:r>
              <a:rPr sz="1800" spc="-60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3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110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2018. All rights reserved.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2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872776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3" y="1295331"/>
            <a:ext cx="1161063" cy="108683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[-2.5,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0.6,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b="1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0</a:t>
            </a: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4760" y="2412358"/>
            <a:ext cx="190976" cy="1320874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0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 smtClean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5232" y="3467026"/>
            <a:ext cx="729016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134779" y="409430"/>
            <a:ext cx="1374950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9592" y="1259463"/>
            <a:ext cx="1810403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3002885" y="716538"/>
            <a:ext cx="2208182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r>
              <a:rPr sz="1800" dirty="0">
                <a:latin typeface="Verdana" panose="020B0604030504040204" pitchFamily="34" charset="0"/>
                <a:cs typeface="Arial"/>
              </a:rPr>
              <a:t>(third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2885" y="1259463"/>
            <a:ext cx="1995955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 </a:t>
            </a:r>
            <a:r>
              <a:rPr sz="1800" dirty="0">
                <a:latin typeface="Verdana" panose="020B0604030504040204" pitchFamily="34" charset="0"/>
                <a:cs typeface="Arial"/>
              </a:rPr>
              <a:t>+</a:t>
            </a:r>
            <a:r>
              <a:rPr sz="1800" spc="-60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3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110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5401978" y="2496823"/>
            <a:ext cx="2546033" cy="1117759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7"/>
                </a:lnTo>
                <a:lnTo>
                  <a:pt x="0" y="14897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3" name="object 13"/>
          <p:cNvSpPr/>
          <p:nvPr/>
        </p:nvSpPr>
        <p:spPr>
          <a:xfrm>
            <a:off x="5401978" y="2496823"/>
            <a:ext cx="2546033" cy="1117759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5854040" y="3068322"/>
            <a:ext cx="1717478" cy="404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15" name="object 15"/>
          <p:cNvSpPr/>
          <p:nvPr/>
        </p:nvSpPr>
        <p:spPr>
          <a:xfrm>
            <a:off x="5846899" y="3061176"/>
            <a:ext cx="1732121" cy="4191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6" name="object 16"/>
          <p:cNvSpPr txBox="1"/>
          <p:nvPr/>
        </p:nvSpPr>
        <p:spPr>
          <a:xfrm>
            <a:off x="5456751" y="2535234"/>
            <a:ext cx="2327434" cy="702115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(</a:t>
            </a:r>
            <a:r>
              <a:rPr sz="1500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 </a:t>
            </a: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</a:t>
            </a:r>
            <a:r>
              <a:rPr sz="1500" spc="-38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r>
              <a:rPr sz="1500" spc="-4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)/0.0001</a:t>
            </a:r>
            <a:endParaRPr sz="1500">
              <a:latin typeface="Verdana" panose="020B0604030504040204" pitchFamily="34" charset="0"/>
              <a:cs typeface="Arial"/>
            </a:endParaRPr>
          </a:p>
          <a:p>
            <a:pPr marL="9525">
              <a:buClr>
                <a:schemeClr val="tx1"/>
              </a:buClr>
            </a:pP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=</a:t>
            </a:r>
            <a:r>
              <a:rPr sz="1500" spc="-11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50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0</a:t>
            </a:r>
            <a:endParaRPr sz="15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92089" y="2082687"/>
            <a:ext cx="282893" cy="405765"/>
          </a:xfrm>
          <a:custGeom>
            <a:avLst/>
            <a:gdLst/>
            <a:ahLst/>
            <a:cxnLst/>
            <a:rect l="l" t="t" r="r" b="b"/>
            <a:pathLst>
              <a:path w="377190" h="541019">
                <a:moveTo>
                  <a:pt x="377099" y="540528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8" name="object 18"/>
          <p:cNvSpPr/>
          <p:nvPr/>
        </p:nvSpPr>
        <p:spPr>
          <a:xfrm>
            <a:off x="6373546" y="2056099"/>
            <a:ext cx="28575" cy="33338"/>
          </a:xfrm>
          <a:custGeom>
            <a:avLst/>
            <a:gdLst/>
            <a:ahLst/>
            <a:cxnLst/>
            <a:rect l="l" t="t" r="r" b="b"/>
            <a:pathLst>
              <a:path w="38100" h="44450">
                <a:moveTo>
                  <a:pt x="11824" y="44452"/>
                </a:moveTo>
                <a:lnTo>
                  <a:pt x="0" y="0"/>
                </a:lnTo>
                <a:lnTo>
                  <a:pt x="37624" y="26449"/>
                </a:lnTo>
                <a:lnTo>
                  <a:pt x="11824" y="444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9" name="object 19"/>
          <p:cNvSpPr/>
          <p:nvPr/>
        </p:nvSpPr>
        <p:spPr>
          <a:xfrm>
            <a:off x="6373546" y="2056099"/>
            <a:ext cx="28575" cy="33338"/>
          </a:xfrm>
          <a:custGeom>
            <a:avLst/>
            <a:gdLst/>
            <a:ahLst/>
            <a:cxnLst/>
            <a:rect l="l" t="t" r="r" b="b"/>
            <a:pathLst>
              <a:path w="38100" h="44450">
                <a:moveTo>
                  <a:pt x="37624" y="26449"/>
                </a:moveTo>
                <a:lnTo>
                  <a:pt x="0" y="0"/>
                </a:lnTo>
                <a:lnTo>
                  <a:pt x="11824" y="44452"/>
                </a:lnTo>
                <a:lnTo>
                  <a:pt x="37624" y="26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861597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3" y="1295331"/>
            <a:ext cx="1188344" cy="108683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[-2.5,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0.6,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b="1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0</a:t>
            </a: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4760" y="2412358"/>
            <a:ext cx="1095942" cy="1064394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0"/>
              </a:lnSpc>
              <a:buClr>
                <a:schemeClr val="tx1"/>
              </a:buClr>
            </a:pPr>
            <a:r>
              <a:rPr sz="1800" spc="-4" dirty="0" smtClean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04182" y="442000"/>
            <a:ext cx="1622429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7584" y="1259463"/>
            <a:ext cx="1882411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3002885" y="716538"/>
            <a:ext cx="1803559" cy="56361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dirty="0">
                <a:latin typeface="Verdana" panose="020B0604030504040204" pitchFamily="34" charset="0"/>
                <a:cs typeface="Arial"/>
              </a:rPr>
              <a:t>W + h </a:t>
            </a:r>
            <a:r>
              <a:rPr sz="1800" dirty="0">
                <a:latin typeface="Verdana" panose="020B0604030504040204" pitchFamily="34" charset="0"/>
                <a:cs typeface="Arial"/>
              </a:rPr>
              <a:t>(third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dim)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: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2885" y="1259463"/>
            <a:ext cx="2097622" cy="270266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 </a:t>
            </a:r>
            <a:r>
              <a:rPr sz="1800" dirty="0">
                <a:latin typeface="Verdana" panose="020B0604030504040204" pitchFamily="34" charset="0"/>
                <a:cs typeface="Arial"/>
              </a:rPr>
              <a:t>+</a:t>
            </a:r>
            <a:r>
              <a:rPr sz="1800" spc="-60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0.0001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3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11067" y="706782"/>
            <a:ext cx="0" cy="3319939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5401978" y="2496823"/>
            <a:ext cx="2546033" cy="1117759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7"/>
                </a:lnTo>
                <a:lnTo>
                  <a:pt x="0" y="14897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3" name="object 13"/>
          <p:cNvSpPr txBox="1"/>
          <p:nvPr/>
        </p:nvSpPr>
        <p:spPr>
          <a:xfrm>
            <a:off x="5459725" y="2349369"/>
            <a:ext cx="1615916" cy="47128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500" b="1" spc="-4" dirty="0" smtClean="0">
                <a:latin typeface="Verdana" panose="020B0604030504040204" pitchFamily="34" charset="0"/>
                <a:cs typeface="Arial"/>
              </a:rPr>
              <a:t>Numeric</a:t>
            </a:r>
            <a:r>
              <a:rPr sz="1500" b="1" spc="-60" dirty="0" smtClean="0">
                <a:latin typeface="Verdana" panose="020B0604030504040204" pitchFamily="34" charset="0"/>
                <a:cs typeface="Arial"/>
              </a:rPr>
              <a:t> </a:t>
            </a:r>
            <a:r>
              <a:rPr sz="1500" b="1" spc="-4" dirty="0" err="1" smtClean="0">
                <a:latin typeface="Verdana" panose="020B0604030504040204" pitchFamily="34" charset="0"/>
                <a:cs typeface="Arial"/>
              </a:rPr>
              <a:t>Gradi</a:t>
            </a:r>
            <a:r>
              <a:rPr lang="de-DE" sz="1500" b="1" spc="-4" dirty="0" smtClean="0">
                <a:latin typeface="Verdana" panose="020B0604030504040204" pitchFamily="34" charset="0"/>
                <a:cs typeface="Arial"/>
              </a:rPr>
              <a:t>e</a:t>
            </a:r>
            <a:r>
              <a:rPr sz="1500" b="1" spc="-4" dirty="0" err="1" smtClean="0">
                <a:latin typeface="Verdana" panose="020B0604030504040204" pitchFamily="34" charset="0"/>
                <a:cs typeface="Arial"/>
              </a:rPr>
              <a:t>nt</a:t>
            </a:r>
            <a:endParaRPr sz="15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3072" y="2835748"/>
            <a:ext cx="2272665" cy="99193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295275" marR="3810" indent="-285750">
              <a:spcBef>
                <a:spcPts val="75"/>
              </a:spcBef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244316" algn="l"/>
                <a:tab pos="244793" algn="l"/>
              </a:tabLst>
            </a:pPr>
            <a:r>
              <a:rPr sz="1500" spc="-4" dirty="0">
                <a:latin typeface="Verdana" panose="020B0604030504040204" pitchFamily="34" charset="0"/>
                <a:cs typeface="Arial"/>
              </a:rPr>
              <a:t>Slow! Need to loop</a:t>
            </a:r>
            <a:r>
              <a:rPr sz="1500" spc="-68" dirty="0"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over  all</a:t>
            </a:r>
            <a:r>
              <a:rPr sz="1500" spc="-11" dirty="0">
                <a:latin typeface="Verdana" panose="020B0604030504040204" pitchFamily="34" charset="0"/>
                <a:cs typeface="Arial"/>
              </a:rPr>
              <a:t> </a:t>
            </a:r>
            <a:r>
              <a:rPr sz="1500" spc="-4" dirty="0">
                <a:latin typeface="Verdana" panose="020B0604030504040204" pitchFamily="34" charset="0"/>
                <a:cs typeface="Arial"/>
              </a:rPr>
              <a:t>dimensions</a:t>
            </a:r>
            <a:endParaRPr sz="1500" dirty="0">
              <a:latin typeface="Verdana" panose="020B0604030504040204" pitchFamily="34" charset="0"/>
              <a:cs typeface="Arial"/>
            </a:endParaRPr>
          </a:p>
          <a:p>
            <a:pPr marL="295275" indent="-285750"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244316" algn="l"/>
                <a:tab pos="244793" algn="l"/>
              </a:tabLst>
            </a:pPr>
            <a:r>
              <a:rPr sz="1500" spc="-4" dirty="0">
                <a:latin typeface="Verdana" panose="020B0604030504040204" pitchFamily="34" charset="0"/>
                <a:cs typeface="Arial"/>
              </a:rPr>
              <a:t>Approximate</a:t>
            </a:r>
            <a:endParaRPr sz="1500" dirty="0">
              <a:latin typeface="Verdana" panose="020B0604030504040204" pitchFamily="34" charset="0"/>
              <a:cs typeface="Arial"/>
            </a:endParaRPr>
          </a:p>
          <a:p>
            <a:pPr marL="519589">
              <a:spcBef>
                <a:spcPts val="13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?,…]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 Example</a:t>
            </a:r>
            <a:endParaRPr lang="de-DE" sz="2100" kern="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12" name="object 12"/>
          <p:cNvSpPr/>
          <p:nvPr/>
        </p:nvSpPr>
        <p:spPr>
          <a:xfrm>
            <a:off x="5401978" y="2283719"/>
            <a:ext cx="2546033" cy="1330864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84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358" y="840570"/>
            <a:ext cx="6522026" cy="35586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2250" spc="-4" dirty="0">
                <a:latin typeface="Verdana" panose="020B0604030504040204" pitchFamily="34" charset="0"/>
                <a:cs typeface="Arial"/>
              </a:rPr>
              <a:t>This is </a:t>
            </a:r>
            <a:r>
              <a:rPr sz="2250" dirty="0">
                <a:latin typeface="Verdana" panose="020B0604030504040204" pitchFamily="34" charset="0"/>
                <a:cs typeface="Arial"/>
              </a:rPr>
              <a:t>silly. </a:t>
            </a:r>
            <a:r>
              <a:rPr sz="2250" spc="-4" dirty="0">
                <a:latin typeface="Verdana" panose="020B0604030504040204" pitchFamily="34" charset="0"/>
                <a:cs typeface="Arial"/>
              </a:rPr>
              <a:t>The loss is just </a:t>
            </a:r>
            <a:r>
              <a:rPr sz="2250" dirty="0">
                <a:latin typeface="Verdana" panose="020B0604030504040204" pitchFamily="34" charset="0"/>
                <a:cs typeface="Arial"/>
              </a:rPr>
              <a:t>a </a:t>
            </a:r>
            <a:r>
              <a:rPr sz="2250" spc="-4" dirty="0">
                <a:latin typeface="Verdana" panose="020B0604030504040204" pitchFamily="34" charset="0"/>
                <a:cs typeface="Arial"/>
              </a:rPr>
              <a:t>function of</a:t>
            </a:r>
            <a:r>
              <a:rPr sz="2250" spc="-68" dirty="0">
                <a:latin typeface="Verdana" panose="020B0604030504040204" pitchFamily="34" charset="0"/>
                <a:cs typeface="Arial"/>
              </a:rPr>
              <a:t> </a:t>
            </a:r>
            <a:r>
              <a:rPr sz="2250" spc="-4" dirty="0">
                <a:latin typeface="Verdana" panose="020B0604030504040204" pitchFamily="34" charset="0"/>
                <a:cs typeface="Arial"/>
              </a:rPr>
              <a:t>W:</a:t>
            </a:r>
            <a:endParaRPr sz="225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99474" y="1813141"/>
            <a:ext cx="3344862" cy="358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1499474" y="2229973"/>
            <a:ext cx="1954683" cy="322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530450" y="1334588"/>
            <a:ext cx="2571727" cy="420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2021885" y="2741154"/>
            <a:ext cx="650691" cy="295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1115616" y="2713055"/>
            <a:ext cx="846188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want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How to proceed </a:t>
            </a:r>
            <a:endParaRPr lang="de-DE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5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GB" dirty="0" smtClean="0"/>
              <a:t>Elena Zennaro, Wolfgang Ecker, Lorenzo Servadei</a:t>
            </a:r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GB" dirty="0" smtClean="0"/>
              <a:t>Introduction to Feed Forward Neural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2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900113"/>
            <a:ext cx="5502275" cy="3016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This is silly. The loss is just a function of W: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9474" y="1813141"/>
            <a:ext cx="3344862" cy="358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1499474" y="2229973"/>
            <a:ext cx="1954683" cy="322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530450" y="1334588"/>
            <a:ext cx="2571727" cy="420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2021885" y="2741154"/>
            <a:ext cx="650691" cy="295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7" name="object 7"/>
          <p:cNvSpPr/>
          <p:nvPr/>
        </p:nvSpPr>
        <p:spPr>
          <a:xfrm>
            <a:off x="4797519" y="2153511"/>
            <a:ext cx="1379266" cy="1893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5041748" y="4059199"/>
            <a:ext cx="879158" cy="1481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450" u="sng" spc="-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</a:rPr>
              <a:t>This image</a:t>
            </a:r>
            <a:r>
              <a:rPr sz="450" spc="-4" dirty="0">
                <a:solidFill>
                  <a:srgbClr val="0097A7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latin typeface="Verdana" panose="020B0604030504040204" pitchFamily="34" charset="0"/>
                <a:cs typeface="Arial"/>
              </a:rPr>
              <a:t>is in the public</a:t>
            </a:r>
            <a:r>
              <a:rPr sz="450" spc="-45" dirty="0"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latin typeface="Verdana" panose="020B0604030504040204" pitchFamily="34" charset="0"/>
                <a:cs typeface="Arial"/>
              </a:rPr>
              <a:t>domain</a:t>
            </a:r>
            <a:endParaRPr sz="45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34366" y="2153511"/>
            <a:ext cx="1533859" cy="1893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6555877" y="4059199"/>
            <a:ext cx="879158" cy="1481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450" u="sng" spc="-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</a:rPr>
              <a:t>This image</a:t>
            </a:r>
            <a:r>
              <a:rPr sz="450" spc="-4" dirty="0">
                <a:solidFill>
                  <a:srgbClr val="0097A7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latin typeface="Verdana" panose="020B0604030504040204" pitchFamily="34" charset="0"/>
                <a:cs typeface="Arial"/>
              </a:rPr>
              <a:t>is in the public</a:t>
            </a:r>
            <a:r>
              <a:rPr sz="450" spc="-45" dirty="0"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latin typeface="Verdana" panose="020B0604030504040204" pitchFamily="34" charset="0"/>
                <a:cs typeface="Arial"/>
              </a:rPr>
              <a:t>domain</a:t>
            </a:r>
            <a:endParaRPr sz="45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71580" y="695421"/>
            <a:ext cx="1005840" cy="1481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450" u="sng" spc="-4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9"/>
              </a:rPr>
              <a:t>Hammer image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 is in the public</a:t>
            </a:r>
            <a:r>
              <a:rPr sz="450" spc="-45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domain</a:t>
            </a:r>
            <a:endParaRPr sz="45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9836" y="2713055"/>
            <a:ext cx="2825591" cy="153894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want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spcBef>
                <a:spcPts val="15"/>
              </a:spcBef>
              <a:buClr>
                <a:schemeClr val="tx1"/>
              </a:buClr>
            </a:pPr>
            <a:endParaRPr sz="2888" dirty="0">
              <a:latin typeface="Times New Roman"/>
              <a:cs typeface="Times New Roman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Use </a:t>
            </a:r>
            <a:r>
              <a:rPr sz="1800" dirty="0">
                <a:latin typeface="Verdana" panose="020B0604030504040204" pitchFamily="34" charset="0"/>
                <a:cs typeface="Arial"/>
              </a:rPr>
              <a:t>calculus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to </a:t>
            </a:r>
            <a:r>
              <a:rPr sz="1800" dirty="0">
                <a:latin typeface="Verdana" panose="020B0604030504040204" pitchFamily="34" charset="0"/>
                <a:cs typeface="Arial"/>
              </a:rPr>
              <a:t>compute</a:t>
            </a:r>
            <a:r>
              <a:rPr sz="1800" spc="-7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an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latin typeface="Verdana" panose="020B0604030504040204" pitchFamily="34" charset="0"/>
                <a:cs typeface="Arial"/>
              </a:rPr>
              <a:t>analytic</a:t>
            </a:r>
            <a:r>
              <a:rPr sz="1800" b="1" spc="-11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gradient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How to proceed </a:t>
            </a:r>
            <a:endParaRPr lang="de-DE" sz="2100" kern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2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5235" y="752407"/>
            <a:ext cx="1809133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7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dW: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5232" y="1295330"/>
            <a:ext cx="1006550" cy="2433358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[-2.5,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0.6,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0.2,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0.7,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-0.5,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1.1,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1.3,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-2.1,…]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91166" y="470540"/>
            <a:ext cx="1716446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current W: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5539" y="1259463"/>
            <a:ext cx="1364456" cy="297196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[0.34,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-1.11,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0.78,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0.12,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0.55,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2.81,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-3.1,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dirty="0">
                <a:latin typeface="Verdana" panose="020B0604030504040204" pitchFamily="34" charset="0"/>
                <a:cs typeface="Arial"/>
              </a:rPr>
              <a:t>-1.5,</a:t>
            </a:r>
          </a:p>
          <a:p>
            <a:pPr marL="9525">
              <a:lnSpc>
                <a:spcPts val="2138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0.33,…]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>
              <a:lnSpc>
                <a:spcPts val="2149"/>
              </a:lnSpc>
              <a:buClr>
                <a:schemeClr val="tx1"/>
              </a:buClr>
            </a:pP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loss</a:t>
            </a:r>
            <a:r>
              <a:rPr sz="1800" b="1" spc="-68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1.25347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8096" y="690827"/>
            <a:ext cx="0" cy="3298984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3318036" y="1470658"/>
            <a:ext cx="2262076" cy="83035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2149"/>
              </a:lnSpc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dW </a:t>
            </a: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=</a:t>
            </a:r>
            <a:r>
              <a:rPr sz="1800" spc="-19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...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9525" marR="3810">
              <a:lnSpc>
                <a:spcPts val="2138"/>
              </a:lnSpc>
              <a:spcBef>
                <a:spcPts val="79"/>
              </a:spcBef>
              <a:buClr>
                <a:schemeClr val="tx1"/>
              </a:buClr>
            </a:pPr>
            <a:r>
              <a:rPr sz="180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(some</a:t>
            </a:r>
            <a:r>
              <a:rPr sz="1800" spc="-79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function  data and</a:t>
            </a:r>
            <a:r>
              <a:rPr sz="1800" spc="-26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W)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0314" y="2483792"/>
            <a:ext cx="1629251" cy="420529"/>
          </a:xfrm>
          <a:custGeom>
            <a:avLst/>
            <a:gdLst/>
            <a:ahLst/>
            <a:cxnLst/>
            <a:rect l="l" t="t" r="r" b="b"/>
            <a:pathLst>
              <a:path w="2172335" h="560705">
                <a:moveTo>
                  <a:pt x="0" y="0"/>
                </a:moveTo>
                <a:lnTo>
                  <a:pt x="2172145" y="560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9" name="object 9"/>
          <p:cNvSpPr/>
          <p:nvPr/>
        </p:nvSpPr>
        <p:spPr>
          <a:xfrm>
            <a:off x="5796480" y="2892539"/>
            <a:ext cx="34766" cy="2286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49"/>
                </a:moveTo>
                <a:lnTo>
                  <a:pt x="7874" y="0"/>
                </a:lnTo>
                <a:lnTo>
                  <a:pt x="45799" y="26024"/>
                </a:lnTo>
                <a:lnTo>
                  <a:pt x="0" y="30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0" name="object 10"/>
          <p:cNvSpPr/>
          <p:nvPr/>
        </p:nvSpPr>
        <p:spPr>
          <a:xfrm>
            <a:off x="5796480" y="2892539"/>
            <a:ext cx="34766" cy="2286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49"/>
                </a:moveTo>
                <a:lnTo>
                  <a:pt x="45799" y="26024"/>
                </a:lnTo>
                <a:lnTo>
                  <a:pt x="7874" y="0"/>
                </a:lnTo>
                <a:lnTo>
                  <a:pt x="0" y="30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Analytical Gradient</a:t>
            </a:r>
            <a:endParaRPr lang="de-DE" sz="2100" kern="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0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065213"/>
            <a:ext cx="1590675" cy="3016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In summary: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4061" y="1559741"/>
            <a:ext cx="5616893" cy="2802819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409575" indent="-285750">
              <a:spcBef>
                <a:spcPts val="75"/>
              </a:spcBef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51949" algn="l"/>
                <a:tab pos="352425" algn="l"/>
              </a:tabLst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Numerical gradient: approximate, </a:t>
            </a:r>
            <a:r>
              <a:rPr sz="1800" dirty="0">
                <a:latin typeface="Verdana" panose="020B0604030504040204" pitchFamily="34" charset="0"/>
                <a:cs typeface="Arial"/>
              </a:rPr>
              <a:t>slow,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easy to</a:t>
            </a:r>
            <a:r>
              <a:rPr sz="1800" spc="-1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write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285750" indent="-285750">
              <a:spcBef>
                <a:spcPts val="4"/>
              </a:spcBef>
              <a:buClr>
                <a:schemeClr val="tx1"/>
              </a:buClr>
              <a:buFont typeface="Arial" panose="020B0604020202020204" pitchFamily="34" charset="0"/>
              <a:buChar char="›"/>
            </a:pPr>
            <a:endParaRPr sz="1425" dirty="0">
              <a:latin typeface="Times New Roman"/>
              <a:cs typeface="Times New Roman"/>
            </a:endParaRPr>
          </a:p>
          <a:p>
            <a:pPr marL="409575" indent="-285750"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51949" algn="l"/>
                <a:tab pos="352425" algn="l"/>
              </a:tabLst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Analytic gradient: exact, fast,</a:t>
            </a:r>
            <a:r>
              <a:rPr sz="1800" spc="-15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error-prone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sz="1500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  <a:buClr>
                <a:schemeClr val="tx1"/>
              </a:buClr>
            </a:pPr>
            <a:endParaRPr sz="1313" dirty="0">
              <a:latin typeface="Times New Roman"/>
              <a:cs typeface="Times New Roman"/>
            </a:endParaRPr>
          </a:p>
          <a:p>
            <a:pPr marL="9525"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=&gt;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>
              <a:spcBef>
                <a:spcPts val="34"/>
              </a:spcBef>
              <a:buClr>
                <a:schemeClr val="tx1"/>
              </a:buClr>
            </a:pPr>
            <a:endParaRPr sz="1463" dirty="0">
              <a:latin typeface="Times New Roman"/>
              <a:cs typeface="Times New Roman"/>
            </a:endParaRPr>
          </a:p>
          <a:p>
            <a:pPr marL="9525" marR="3810">
              <a:lnSpc>
                <a:spcPts val="2138"/>
              </a:lnSpc>
              <a:buClr>
                <a:schemeClr val="tx1"/>
              </a:buClr>
            </a:pPr>
            <a:r>
              <a:rPr sz="1800" u="heavy" spc="-4" dirty="0">
                <a:uFill>
                  <a:solidFill>
                    <a:srgbClr val="000000"/>
                  </a:solidFill>
                </a:uFill>
                <a:latin typeface="Verdana" panose="020B0604030504040204" pitchFamily="34" charset="0"/>
                <a:cs typeface="Arial"/>
              </a:rPr>
              <a:t>In practice: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 Always use analytic gradient, but </a:t>
            </a:r>
            <a:r>
              <a:rPr sz="1800" dirty="0">
                <a:latin typeface="Verdana" panose="020B0604030504040204" pitchFamily="34" charset="0"/>
                <a:cs typeface="Arial"/>
              </a:rPr>
              <a:t>check 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implementation with numerical gradient. This is </a:t>
            </a:r>
            <a:r>
              <a:rPr sz="1800" dirty="0">
                <a:latin typeface="Verdana" panose="020B0604030504040204" pitchFamily="34" charset="0"/>
                <a:cs typeface="Arial"/>
              </a:rPr>
              <a:t>called a 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gradient</a:t>
            </a:r>
            <a:r>
              <a:rPr sz="1800" b="1" spc="-11" dirty="0">
                <a:latin typeface="Verdana" panose="020B0604030504040204" pitchFamily="34" charset="0"/>
                <a:cs typeface="Arial"/>
              </a:rPr>
              <a:t>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check.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Analytical Gradient</a:t>
            </a:r>
            <a:endParaRPr lang="de-DE" sz="2100" kern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6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71599" y="2000247"/>
            <a:ext cx="6400787" cy="1142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Analytical Gradient</a:t>
            </a:r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5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4922" y="1196251"/>
            <a:ext cx="2154164" cy="215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5057187" y="3083920"/>
            <a:ext cx="1214914" cy="0"/>
          </a:xfrm>
          <a:custGeom>
            <a:avLst/>
            <a:gdLst/>
            <a:ahLst/>
            <a:cxnLst/>
            <a:rect l="l" t="t" r="r" b="b"/>
            <a:pathLst>
              <a:path w="1619884">
                <a:moveTo>
                  <a:pt x="1619696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4985206" y="3053172"/>
            <a:ext cx="79124" cy="61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2261775" y="3044020"/>
            <a:ext cx="2175986" cy="476250"/>
          </a:xfrm>
          <a:custGeom>
            <a:avLst/>
            <a:gdLst/>
            <a:ahLst/>
            <a:cxnLst/>
            <a:rect l="l" t="t" r="r" b="b"/>
            <a:pathLst>
              <a:path w="2901315" h="635000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4425293" y="3013814"/>
            <a:ext cx="82668" cy="60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1335807" y="3587234"/>
            <a:ext cx="2698909" cy="563616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negative gradient</a:t>
            </a:r>
            <a:r>
              <a:rPr sz="1800" spc="-64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direction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8014" y="3420182"/>
            <a:ext cx="2436495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9" name="object 9"/>
          <p:cNvSpPr/>
          <p:nvPr/>
        </p:nvSpPr>
        <p:spPr>
          <a:xfrm>
            <a:off x="5904424" y="3408388"/>
            <a:ext cx="32861" cy="2381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0" name="object 10"/>
          <p:cNvSpPr/>
          <p:nvPr/>
        </p:nvSpPr>
        <p:spPr>
          <a:xfrm>
            <a:off x="5904424" y="3408388"/>
            <a:ext cx="32861" cy="2381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5587095" y="2917616"/>
            <a:ext cx="1875949" cy="1076416"/>
          </a:xfrm>
          <a:prstGeom prst="rect">
            <a:avLst/>
          </a:prstGeom>
          <a:effectLst/>
        </p:spPr>
        <p:txBody>
          <a:bodyPr vert="horz" wrap="square" lIns="0" tIns="141446" rIns="0" bIns="0" rtlCol="0">
            <a:spAutoFit/>
          </a:bodyPr>
          <a:lstStyle/>
          <a:p>
            <a:pPr marL="850583">
              <a:spcBef>
                <a:spcPts val="1114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original</a:t>
            </a:r>
            <a:r>
              <a:rPr sz="1800" spc="-64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W</a:t>
            </a:r>
          </a:p>
          <a:p>
            <a:pPr marL="9525">
              <a:spcBef>
                <a:spcPts val="780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W_1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7370" y="1052850"/>
            <a:ext cx="0" cy="2367439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3" name="object 13"/>
          <p:cNvSpPr/>
          <p:nvPr/>
        </p:nvSpPr>
        <p:spPr>
          <a:xfrm>
            <a:off x="3405576" y="1020432"/>
            <a:ext cx="23813" cy="32861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3405576" y="1020432"/>
            <a:ext cx="23813" cy="32861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2700217" y="946223"/>
            <a:ext cx="563499" cy="2866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W_2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65802" y="3002723"/>
            <a:ext cx="162393" cy="1623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17" name="object 17"/>
          <p:cNvSpPr/>
          <p:nvPr/>
        </p:nvSpPr>
        <p:spPr>
          <a:xfrm>
            <a:off x="3746545" y="1217785"/>
            <a:ext cx="1045845" cy="1811655"/>
          </a:xfrm>
          <a:custGeom>
            <a:avLst/>
            <a:gdLst/>
            <a:ahLst/>
            <a:cxnLst/>
            <a:rect l="l" t="t" r="r" b="b"/>
            <a:pathLst>
              <a:path w="1394460" h="2415540">
                <a:moveTo>
                  <a:pt x="1394097" y="2415005"/>
                </a:moveTo>
                <a:lnTo>
                  <a:pt x="0" y="0"/>
                </a:lnTo>
              </a:path>
            </a:pathLst>
          </a:custGeom>
          <a:ln w="28574">
            <a:solidFill>
              <a:srgbClr val="EFEFE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8" name="object 18"/>
          <p:cNvSpPr/>
          <p:nvPr/>
        </p:nvSpPr>
        <p:spPr>
          <a:xfrm>
            <a:off x="4697955" y="2865896"/>
            <a:ext cx="94298" cy="163353"/>
          </a:xfrm>
          <a:custGeom>
            <a:avLst/>
            <a:gdLst/>
            <a:ahLst/>
            <a:cxnLst/>
            <a:rect l="l" t="t" r="r" b="b"/>
            <a:pathLst>
              <a:path w="125729" h="217805">
                <a:moveTo>
                  <a:pt x="125549" y="217524"/>
                </a:moveTo>
                <a:lnTo>
                  <a:pt x="0" y="0"/>
                </a:lnTo>
              </a:path>
            </a:pathLst>
          </a:custGeom>
          <a:ln w="38099">
            <a:solidFill>
              <a:srgbClr val="EFEFE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19" name="object 19"/>
          <p:cNvSpPr/>
          <p:nvPr/>
        </p:nvSpPr>
        <p:spPr>
          <a:xfrm>
            <a:off x="4655601" y="2802970"/>
            <a:ext cx="100537" cy="1211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Analytical Gradient</a:t>
            </a:r>
            <a:endParaRPr lang="de-DE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Stochastic Gradient Descent (SGD)</a:t>
            </a:r>
            <a:endParaRPr lang="de-DE"/>
          </a:p>
        </p:txBody>
      </p:sp>
      <p:sp>
        <p:nvSpPr>
          <p:cNvPr id="3" name="object 3"/>
          <p:cNvSpPr/>
          <p:nvPr/>
        </p:nvSpPr>
        <p:spPr>
          <a:xfrm>
            <a:off x="1576785" y="1208119"/>
            <a:ext cx="3109727" cy="610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179512" y="2466140"/>
            <a:ext cx="5544616" cy="1378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237917" y="1865064"/>
            <a:ext cx="4082199" cy="567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5881289" y="1108822"/>
            <a:ext cx="1675924" cy="3013806"/>
          </a:xfrm>
          <a:prstGeom prst="rect">
            <a:avLst/>
          </a:prstGeom>
          <a:effectLst/>
        </p:spPr>
        <p:txBody>
          <a:bodyPr vert="horz" wrap="square" lIns="0" tIns="8096" rIns="0" bIns="0" rtlCol="0">
            <a:spAutoFit/>
          </a:bodyPr>
          <a:lstStyle/>
          <a:p>
            <a:pPr marL="9525" marR="194786">
              <a:lnSpc>
                <a:spcPct val="100699"/>
              </a:lnSpc>
              <a:spcBef>
                <a:spcPts val="64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Full </a:t>
            </a:r>
            <a:r>
              <a:rPr sz="1800" dirty="0">
                <a:latin typeface="Verdana" panose="020B0604030504040204" pitchFamily="34" charset="0"/>
                <a:cs typeface="Arial"/>
              </a:rPr>
              <a:t>sum</a:t>
            </a:r>
            <a:r>
              <a:rPr sz="1800" spc="-71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expensive  when </a:t>
            </a:r>
            <a:r>
              <a:rPr sz="1800" dirty="0">
                <a:latin typeface="Verdana" panose="020B0604030504040204" pitchFamily="34" charset="0"/>
                <a:cs typeface="Arial"/>
              </a:rPr>
              <a:t>N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is</a:t>
            </a:r>
            <a:r>
              <a:rPr sz="1800" spc="-34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large!</a:t>
            </a:r>
            <a:endParaRPr sz="1800">
              <a:latin typeface="Verdana" panose="020B0604030504040204" pitchFamily="34" charset="0"/>
              <a:cs typeface="Arial"/>
            </a:endParaRPr>
          </a:p>
          <a:p>
            <a:pPr>
              <a:spcBef>
                <a:spcPts val="34"/>
              </a:spcBef>
              <a:buClr>
                <a:schemeClr val="tx1"/>
              </a:buClr>
            </a:pPr>
            <a:endParaRPr sz="1388">
              <a:latin typeface="Times New Roman"/>
              <a:cs typeface="Times New Roman"/>
            </a:endParaRPr>
          </a:p>
          <a:p>
            <a:pPr marL="9525" marR="59531">
              <a:lnSpc>
                <a:spcPct val="100699"/>
              </a:lnSpc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Approximate </a:t>
            </a:r>
            <a:r>
              <a:rPr sz="1800" dirty="0">
                <a:latin typeface="Verdana" panose="020B0604030504040204" pitchFamily="34" charset="0"/>
                <a:cs typeface="Arial"/>
              </a:rPr>
              <a:t>sum 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using </a:t>
            </a:r>
            <a:r>
              <a:rPr sz="1800" dirty="0">
                <a:latin typeface="Verdana" panose="020B0604030504040204" pitchFamily="34" charset="0"/>
                <a:cs typeface="Arial"/>
              </a:rPr>
              <a:t>a </a:t>
            </a:r>
            <a:r>
              <a:rPr sz="1800" b="1" spc="-4" dirty="0">
                <a:latin typeface="Verdana" panose="020B0604030504040204" pitchFamily="34" charset="0"/>
                <a:cs typeface="Arial"/>
              </a:rPr>
              <a:t>minibatch</a:t>
            </a:r>
            <a:r>
              <a:rPr sz="1800" b="1" spc="-64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of  examples</a:t>
            </a:r>
            <a:endParaRPr sz="1800">
              <a:latin typeface="Verdana" panose="020B0604030504040204" pitchFamily="34" charset="0"/>
              <a:cs typeface="Arial"/>
            </a:endParaRPr>
          </a:p>
          <a:p>
            <a:pPr marL="9525">
              <a:spcBef>
                <a:spcPts val="11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32 </a:t>
            </a:r>
            <a:r>
              <a:rPr sz="1800" dirty="0">
                <a:latin typeface="Verdana" panose="020B0604030504040204" pitchFamily="34" charset="0"/>
                <a:cs typeface="Arial"/>
              </a:rPr>
              <a:t>/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64 </a:t>
            </a:r>
            <a:r>
              <a:rPr sz="1800" dirty="0">
                <a:latin typeface="Verdana" panose="020B0604030504040204" pitchFamily="34" charset="0"/>
                <a:cs typeface="Arial"/>
              </a:rPr>
              <a:t>/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128</a:t>
            </a:r>
            <a:r>
              <a:rPr sz="1800" spc="-75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common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5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513" y="1199455"/>
            <a:ext cx="5543539" cy="2450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777875"/>
            <a:ext cx="3773488" cy="3016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Interactive Web Demo time....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97431" y="3801228"/>
            <a:ext cx="3805714" cy="332783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1050" u="heavy" spc="-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4"/>
              </a:rPr>
              <a:t>http://vision.stanford.edu/teaching/cs231n-demos/linear-classify/</a:t>
            </a:r>
            <a:endParaRPr sz="105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Demo</a:t>
            </a:r>
            <a:endParaRPr lang="de-DE" sz="2100" kern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0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10800" rtlCol="0" anchor="b" anchorCtr="0">
            <a:no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3626" y="994410"/>
            <a:ext cx="7777490" cy="3086100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Optimization</a:t>
            </a:r>
          </a:p>
          <a:p>
            <a:endParaRPr lang="de-DE" dirty="0"/>
          </a:p>
          <a:p>
            <a:r>
              <a:rPr lang="de-DE" b="1" dirty="0" smtClean="0"/>
              <a:t>Computational</a:t>
            </a:r>
            <a:r>
              <a:rPr lang="de-DE" dirty="0" smtClean="0"/>
              <a:t> </a:t>
            </a:r>
            <a:r>
              <a:rPr lang="de-DE" b="1" dirty="0" smtClean="0"/>
              <a:t>Graphs</a:t>
            </a:r>
          </a:p>
          <a:p>
            <a:endParaRPr lang="de-DE" dirty="0" smtClean="0"/>
          </a:p>
          <a:p>
            <a:r>
              <a:rPr lang="de-DE" dirty="0" smtClean="0"/>
              <a:t>Neural Networks</a:t>
            </a:r>
          </a:p>
          <a:p>
            <a:pPr lvl="1"/>
            <a:r>
              <a:rPr lang="de-DE" dirty="0" smtClean="0"/>
              <a:t>Intuition</a:t>
            </a:r>
          </a:p>
          <a:p>
            <a:pPr lvl="1"/>
            <a:r>
              <a:rPr lang="de-DE" dirty="0" smtClean="0"/>
              <a:t>Theory</a:t>
            </a:r>
          </a:p>
          <a:p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060B14-86BE-4B68-A17C-C71F418A26F7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0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5051" y="1260582"/>
            <a:ext cx="1345868" cy="420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2266478" y="1252010"/>
            <a:ext cx="1363599" cy="462915"/>
          </a:xfrm>
          <a:custGeom>
            <a:avLst/>
            <a:gdLst/>
            <a:ahLst/>
            <a:cxnLst/>
            <a:rect l="l" t="t" r="r" b="b"/>
            <a:pathLst>
              <a:path w="1515110" h="514350">
                <a:moveTo>
                  <a:pt x="0" y="0"/>
                </a:moveTo>
                <a:lnTo>
                  <a:pt x="1514484" y="0"/>
                </a:lnTo>
                <a:lnTo>
                  <a:pt x="1514484" y="514348"/>
                </a:lnTo>
                <a:lnTo>
                  <a:pt x="0" y="5143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1421616" y="1436667"/>
            <a:ext cx="337757" cy="599138"/>
          </a:xfrm>
          <a:prstGeom prst="rect">
            <a:avLst/>
          </a:prstGeom>
          <a:solidFill>
            <a:srgbClr val="F2F2F2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000000"/>
                </a:solidFill>
              </a14:hiddenLine>
            </a:ext>
          </a:extLst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endParaRPr sz="1800">
              <a:latin typeface="Times New Roman"/>
              <a:cs typeface="Times New Roman"/>
            </a:endParaRPr>
          </a:p>
          <a:p>
            <a:pPr algn="ctr">
              <a:spcBef>
                <a:spcPts val="1049"/>
              </a:spcBef>
              <a:buClr>
                <a:schemeClr val="tx1"/>
              </a:buClr>
            </a:pPr>
            <a:r>
              <a:rPr sz="1260" dirty="0">
                <a:latin typeface="Verdana" panose="020B0604030504040204" pitchFamily="34" charset="0"/>
                <a:cs typeface="Arial"/>
              </a:rPr>
              <a:t>x</a:t>
            </a:r>
            <a:endParaRPr sz="12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5236" y="1831631"/>
            <a:ext cx="489204" cy="276606"/>
          </a:xfrm>
          <a:custGeom>
            <a:avLst/>
            <a:gdLst/>
            <a:ahLst/>
            <a:cxnLst/>
            <a:rect l="l" t="t" r="r" b="b"/>
            <a:pathLst>
              <a:path w="543560" h="307339">
                <a:moveTo>
                  <a:pt x="0" y="0"/>
                </a:moveTo>
                <a:lnTo>
                  <a:pt x="543046" y="30697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2447013" y="2095583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45369" y="34967"/>
                </a:moveTo>
                <a:lnTo>
                  <a:pt x="0" y="27392"/>
                </a:lnTo>
                <a:lnTo>
                  <a:pt x="15482" y="0"/>
                </a:lnTo>
                <a:lnTo>
                  <a:pt x="45369" y="349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2447013" y="2095583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0" y="27392"/>
                </a:moveTo>
                <a:lnTo>
                  <a:pt x="45369" y="34967"/>
                </a:lnTo>
                <a:lnTo>
                  <a:pt x="15482" y="0"/>
                </a:lnTo>
                <a:lnTo>
                  <a:pt x="0" y="2739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 txBox="1"/>
          <p:nvPr/>
        </p:nvSpPr>
        <p:spPr>
          <a:xfrm>
            <a:off x="918944" y="2414020"/>
            <a:ext cx="840677" cy="599138"/>
          </a:xfrm>
          <a:prstGeom prst="rect">
            <a:avLst/>
          </a:prstGeom>
          <a:solidFill>
            <a:srgbClr val="F2F2F2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000000"/>
                </a:solidFill>
              </a14:hiddenLine>
            </a:ext>
          </a:extLst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endParaRPr sz="1800">
              <a:latin typeface="Times New Roman"/>
              <a:cs typeface="Times New Roman"/>
            </a:endParaRPr>
          </a:p>
          <a:p>
            <a:pPr algn="ctr">
              <a:spcBef>
                <a:spcPts val="1049"/>
              </a:spcBef>
              <a:buClr>
                <a:schemeClr val="tx1"/>
              </a:buClr>
            </a:pPr>
            <a:r>
              <a:rPr sz="1260" dirty="0">
                <a:latin typeface="Verdana" panose="020B0604030504040204" pitchFamily="34" charset="0"/>
                <a:cs typeface="Arial"/>
              </a:rPr>
              <a:t>W</a:t>
            </a:r>
            <a:endParaRPr sz="12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7055" y="2444500"/>
            <a:ext cx="569786" cy="436055"/>
          </a:xfrm>
          <a:custGeom>
            <a:avLst/>
            <a:gdLst/>
            <a:ahLst/>
            <a:cxnLst/>
            <a:rect l="l" t="t" r="r" b="b"/>
            <a:pathLst>
              <a:path w="633094" h="484505">
                <a:moveTo>
                  <a:pt x="0" y="483984"/>
                </a:moveTo>
                <a:lnTo>
                  <a:pt x="63290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2478063" y="2420867"/>
            <a:ext cx="40005" cy="35433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4" y="38754"/>
                </a:moveTo>
                <a:lnTo>
                  <a:pt x="0" y="13759"/>
                </a:lnTo>
                <a:lnTo>
                  <a:pt x="43894" y="0"/>
                </a:lnTo>
                <a:lnTo>
                  <a:pt x="19114" y="387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2478063" y="2420867"/>
            <a:ext cx="40005" cy="35433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4" y="38754"/>
                </a:moveTo>
                <a:lnTo>
                  <a:pt x="43894" y="0"/>
                </a:lnTo>
                <a:lnTo>
                  <a:pt x="0" y="13759"/>
                </a:lnTo>
                <a:lnTo>
                  <a:pt x="19114" y="387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2635242" y="2001485"/>
            <a:ext cx="560642" cy="560642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8"/>
                </a:moveTo>
                <a:lnTo>
                  <a:pt x="265254" y="619123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1"/>
                </a:lnTo>
                <a:lnTo>
                  <a:pt x="50143" y="480727"/>
                </a:lnTo>
                <a:lnTo>
                  <a:pt x="28928" y="442463"/>
                </a:lnTo>
                <a:lnTo>
                  <a:pt x="13177" y="401141"/>
                </a:lnTo>
                <a:lnTo>
                  <a:pt x="3374" y="357243"/>
                </a:lnTo>
                <a:lnTo>
                  <a:pt x="0" y="311249"/>
                </a:lnTo>
                <a:lnTo>
                  <a:pt x="3374" y="265255"/>
                </a:lnTo>
                <a:lnTo>
                  <a:pt x="13177" y="221356"/>
                </a:lnTo>
                <a:lnTo>
                  <a:pt x="28928" y="180034"/>
                </a:lnTo>
                <a:lnTo>
                  <a:pt x="50143" y="141771"/>
                </a:lnTo>
                <a:lnTo>
                  <a:pt x="76343" y="107047"/>
                </a:lnTo>
                <a:lnTo>
                  <a:pt x="107046" y="76344"/>
                </a:lnTo>
                <a:lnTo>
                  <a:pt x="141770" y="50144"/>
                </a:lnTo>
                <a:lnTo>
                  <a:pt x="180033" y="28928"/>
                </a:lnTo>
                <a:lnTo>
                  <a:pt x="221355" y="13178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2" y="15278"/>
                </a:lnTo>
                <a:lnTo>
                  <a:pt x="452424" y="33857"/>
                </a:lnTo>
                <a:lnTo>
                  <a:pt x="493954" y="59267"/>
                </a:lnTo>
                <a:lnTo>
                  <a:pt x="531323" y="91162"/>
                </a:lnTo>
                <a:lnTo>
                  <a:pt x="563222" y="128541"/>
                </a:lnTo>
                <a:lnTo>
                  <a:pt x="588635" y="170076"/>
                </a:lnTo>
                <a:lnTo>
                  <a:pt x="607217" y="214929"/>
                </a:lnTo>
                <a:lnTo>
                  <a:pt x="618620" y="262265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1"/>
                </a:lnTo>
                <a:lnTo>
                  <a:pt x="593570" y="442463"/>
                </a:lnTo>
                <a:lnTo>
                  <a:pt x="572354" y="480727"/>
                </a:lnTo>
                <a:lnTo>
                  <a:pt x="546155" y="515451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3"/>
                </a:lnTo>
                <a:lnTo>
                  <a:pt x="311249" y="622498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2635242" y="2001485"/>
            <a:ext cx="560642" cy="560642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7" y="221356"/>
                </a:lnTo>
                <a:lnTo>
                  <a:pt x="28928" y="180034"/>
                </a:lnTo>
                <a:lnTo>
                  <a:pt x="50143" y="141771"/>
                </a:lnTo>
                <a:lnTo>
                  <a:pt x="76343" y="107047"/>
                </a:lnTo>
                <a:lnTo>
                  <a:pt x="107046" y="76344"/>
                </a:lnTo>
                <a:lnTo>
                  <a:pt x="141770" y="50144"/>
                </a:lnTo>
                <a:lnTo>
                  <a:pt x="180033" y="28928"/>
                </a:lnTo>
                <a:lnTo>
                  <a:pt x="221355" y="13178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2" y="15278"/>
                </a:lnTo>
                <a:lnTo>
                  <a:pt x="452424" y="33857"/>
                </a:lnTo>
                <a:lnTo>
                  <a:pt x="493954" y="59267"/>
                </a:lnTo>
                <a:lnTo>
                  <a:pt x="531323" y="91162"/>
                </a:lnTo>
                <a:lnTo>
                  <a:pt x="563222" y="128541"/>
                </a:lnTo>
                <a:lnTo>
                  <a:pt x="588635" y="170076"/>
                </a:lnTo>
                <a:lnTo>
                  <a:pt x="607217" y="214929"/>
                </a:lnTo>
                <a:lnTo>
                  <a:pt x="618620" y="262265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1"/>
                </a:lnTo>
                <a:lnTo>
                  <a:pt x="593570" y="442463"/>
                </a:lnTo>
                <a:lnTo>
                  <a:pt x="572354" y="480727"/>
                </a:lnTo>
                <a:lnTo>
                  <a:pt x="546154" y="515451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3"/>
                </a:lnTo>
                <a:lnTo>
                  <a:pt x="311249" y="622498"/>
                </a:lnTo>
                <a:lnTo>
                  <a:pt x="265254" y="619123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1"/>
                </a:lnTo>
                <a:lnTo>
                  <a:pt x="50143" y="480727"/>
                </a:lnTo>
                <a:lnTo>
                  <a:pt x="28928" y="442463"/>
                </a:lnTo>
                <a:lnTo>
                  <a:pt x="13177" y="401141"/>
                </a:lnTo>
                <a:lnTo>
                  <a:pt x="3374" y="357243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3311117" y="2281608"/>
            <a:ext cx="1070420" cy="0"/>
          </a:xfrm>
          <a:custGeom>
            <a:avLst/>
            <a:gdLst/>
            <a:ahLst/>
            <a:cxnLst/>
            <a:rect l="l" t="t" r="r" b="b"/>
            <a:pathLst>
              <a:path w="1189354">
                <a:moveTo>
                  <a:pt x="0" y="0"/>
                </a:moveTo>
                <a:lnTo>
                  <a:pt x="118934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4381531" y="226745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4381531" y="226745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3972616" y="1257849"/>
            <a:ext cx="4013834" cy="43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3964043" y="1249278"/>
            <a:ext cx="4031361" cy="447485"/>
          </a:xfrm>
          <a:custGeom>
            <a:avLst/>
            <a:gdLst/>
            <a:ahLst/>
            <a:cxnLst/>
            <a:rect l="l" t="t" r="r" b="b"/>
            <a:pathLst>
              <a:path w="4479290" h="497205">
                <a:moveTo>
                  <a:pt x="0" y="0"/>
                </a:moveTo>
                <a:lnTo>
                  <a:pt x="4478865" y="0"/>
                </a:lnTo>
                <a:lnTo>
                  <a:pt x="4478865" y="497173"/>
                </a:lnTo>
                <a:lnTo>
                  <a:pt x="0" y="4971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4498553" y="2001485"/>
            <a:ext cx="560642" cy="560642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8"/>
                </a:moveTo>
                <a:lnTo>
                  <a:pt x="265254" y="619123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1"/>
                </a:lnTo>
                <a:lnTo>
                  <a:pt x="50143" y="480727"/>
                </a:lnTo>
                <a:lnTo>
                  <a:pt x="28928" y="442463"/>
                </a:lnTo>
                <a:lnTo>
                  <a:pt x="13177" y="401141"/>
                </a:lnTo>
                <a:lnTo>
                  <a:pt x="3374" y="357243"/>
                </a:lnTo>
                <a:lnTo>
                  <a:pt x="0" y="311249"/>
                </a:lnTo>
                <a:lnTo>
                  <a:pt x="3374" y="265255"/>
                </a:lnTo>
                <a:lnTo>
                  <a:pt x="13177" y="221356"/>
                </a:lnTo>
                <a:lnTo>
                  <a:pt x="28928" y="180034"/>
                </a:lnTo>
                <a:lnTo>
                  <a:pt x="50143" y="141771"/>
                </a:lnTo>
                <a:lnTo>
                  <a:pt x="76343" y="107047"/>
                </a:lnTo>
                <a:lnTo>
                  <a:pt x="107046" y="76344"/>
                </a:lnTo>
                <a:lnTo>
                  <a:pt x="141770" y="50144"/>
                </a:lnTo>
                <a:lnTo>
                  <a:pt x="180033" y="28928"/>
                </a:lnTo>
                <a:lnTo>
                  <a:pt x="221355" y="13178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2" y="15278"/>
                </a:lnTo>
                <a:lnTo>
                  <a:pt x="452424" y="33857"/>
                </a:lnTo>
                <a:lnTo>
                  <a:pt x="493954" y="59267"/>
                </a:lnTo>
                <a:lnTo>
                  <a:pt x="531323" y="91162"/>
                </a:lnTo>
                <a:lnTo>
                  <a:pt x="563222" y="128541"/>
                </a:lnTo>
                <a:lnTo>
                  <a:pt x="588635" y="170076"/>
                </a:lnTo>
                <a:lnTo>
                  <a:pt x="607217" y="214929"/>
                </a:lnTo>
                <a:lnTo>
                  <a:pt x="618620" y="262265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1"/>
                </a:lnTo>
                <a:lnTo>
                  <a:pt x="593570" y="442463"/>
                </a:lnTo>
                <a:lnTo>
                  <a:pt x="572354" y="480727"/>
                </a:lnTo>
                <a:lnTo>
                  <a:pt x="546155" y="515451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3"/>
                </a:lnTo>
                <a:lnTo>
                  <a:pt x="311249" y="622498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4498553" y="2001485"/>
            <a:ext cx="560642" cy="560642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7" y="221356"/>
                </a:lnTo>
                <a:lnTo>
                  <a:pt x="28928" y="180034"/>
                </a:lnTo>
                <a:lnTo>
                  <a:pt x="50143" y="141771"/>
                </a:lnTo>
                <a:lnTo>
                  <a:pt x="76343" y="107047"/>
                </a:lnTo>
                <a:lnTo>
                  <a:pt x="107046" y="76344"/>
                </a:lnTo>
                <a:lnTo>
                  <a:pt x="141770" y="50144"/>
                </a:lnTo>
                <a:lnTo>
                  <a:pt x="180033" y="28928"/>
                </a:lnTo>
                <a:lnTo>
                  <a:pt x="221355" y="13178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2" y="15278"/>
                </a:lnTo>
                <a:lnTo>
                  <a:pt x="452424" y="33857"/>
                </a:lnTo>
                <a:lnTo>
                  <a:pt x="493954" y="59267"/>
                </a:lnTo>
                <a:lnTo>
                  <a:pt x="531323" y="91162"/>
                </a:lnTo>
                <a:lnTo>
                  <a:pt x="563222" y="128541"/>
                </a:lnTo>
                <a:lnTo>
                  <a:pt x="588635" y="170076"/>
                </a:lnTo>
                <a:lnTo>
                  <a:pt x="607217" y="214929"/>
                </a:lnTo>
                <a:lnTo>
                  <a:pt x="618620" y="262265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1"/>
                </a:lnTo>
                <a:lnTo>
                  <a:pt x="593570" y="442463"/>
                </a:lnTo>
                <a:lnTo>
                  <a:pt x="572354" y="480727"/>
                </a:lnTo>
                <a:lnTo>
                  <a:pt x="546154" y="515451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3"/>
                </a:lnTo>
                <a:lnTo>
                  <a:pt x="311249" y="622498"/>
                </a:lnTo>
                <a:lnTo>
                  <a:pt x="265254" y="619123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1"/>
                </a:lnTo>
                <a:lnTo>
                  <a:pt x="50143" y="480727"/>
                </a:lnTo>
                <a:lnTo>
                  <a:pt x="28928" y="442463"/>
                </a:lnTo>
                <a:lnTo>
                  <a:pt x="13177" y="401141"/>
                </a:lnTo>
                <a:lnTo>
                  <a:pt x="3374" y="357243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 txBox="1"/>
          <p:nvPr/>
        </p:nvSpPr>
        <p:spPr>
          <a:xfrm>
            <a:off x="4655488" y="2155082"/>
            <a:ext cx="307271" cy="235898"/>
          </a:xfrm>
          <a:prstGeom prst="rect">
            <a:avLst/>
          </a:prstGeom>
          <a:effectLst/>
        </p:spPr>
        <p:txBody>
          <a:bodyPr vert="horz" wrap="square" lIns="0" tIns="9716" rIns="0" bIns="0" rtlCol="0">
            <a:spAutoFit/>
          </a:bodyPr>
          <a:lstStyle/>
          <a:p>
            <a:pPr marL="41720" marR="4572" indent="-30861">
              <a:lnSpc>
                <a:spcPct val="101600"/>
              </a:lnSpc>
              <a:spcBef>
                <a:spcPts val="77"/>
              </a:spcBef>
              <a:buClr>
                <a:schemeClr val="tx1"/>
              </a:buClr>
            </a:pPr>
            <a:r>
              <a:rPr sz="720" spc="-5" dirty="0">
                <a:latin typeface="Verdana" panose="020B0604030504040204" pitchFamily="34" charset="0"/>
                <a:cs typeface="Arial"/>
              </a:rPr>
              <a:t>hinge  loss</a:t>
            </a:r>
            <a:endParaRPr sz="7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31915" y="2281608"/>
            <a:ext cx="678942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5910559" y="226745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5910559" y="226745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5"/>
          <p:cNvSpPr/>
          <p:nvPr/>
        </p:nvSpPr>
        <p:spPr>
          <a:xfrm>
            <a:off x="1973338" y="2515564"/>
            <a:ext cx="4318826" cy="601790"/>
          </a:xfrm>
          <a:custGeom>
            <a:avLst/>
            <a:gdLst/>
            <a:ahLst/>
            <a:cxnLst/>
            <a:rect l="l" t="t" r="r" b="b"/>
            <a:pathLst>
              <a:path w="4798695" h="668655">
                <a:moveTo>
                  <a:pt x="0" y="668248"/>
                </a:moveTo>
                <a:lnTo>
                  <a:pt x="4798190" y="668248"/>
                </a:lnTo>
                <a:lnTo>
                  <a:pt x="479819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6" name="object 26"/>
          <p:cNvSpPr/>
          <p:nvPr/>
        </p:nvSpPr>
        <p:spPr>
          <a:xfrm>
            <a:off x="6277556" y="2476662"/>
            <a:ext cx="28575" cy="39434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6277555" y="2476662"/>
            <a:ext cx="28575" cy="39434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4665817" y="2806489"/>
            <a:ext cx="560642" cy="560642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8"/>
                </a:move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5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4665817" y="2806489"/>
            <a:ext cx="560642" cy="560642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4"/>
                </a:lnTo>
                <a:lnTo>
                  <a:pt x="13177" y="221355"/>
                </a:lnTo>
                <a:lnTo>
                  <a:pt x="28928" y="180033"/>
                </a:lnTo>
                <a:lnTo>
                  <a:pt x="50143" y="141770"/>
                </a:lnTo>
                <a:lnTo>
                  <a:pt x="76343" y="107046"/>
                </a:lnTo>
                <a:lnTo>
                  <a:pt x="107046" y="76343"/>
                </a:lnTo>
                <a:lnTo>
                  <a:pt x="141770" y="50143"/>
                </a:lnTo>
                <a:lnTo>
                  <a:pt x="180033" y="28928"/>
                </a:lnTo>
                <a:lnTo>
                  <a:pt x="221355" y="13177"/>
                </a:lnTo>
                <a:lnTo>
                  <a:pt x="265254" y="3374"/>
                </a:lnTo>
                <a:lnTo>
                  <a:pt x="311249" y="0"/>
                </a:lnTo>
                <a:lnTo>
                  <a:pt x="360234" y="3878"/>
                </a:lnTo>
                <a:lnTo>
                  <a:pt x="407572" y="15281"/>
                </a:lnTo>
                <a:lnTo>
                  <a:pt x="452424" y="33863"/>
                </a:lnTo>
                <a:lnTo>
                  <a:pt x="493954" y="59276"/>
                </a:lnTo>
                <a:lnTo>
                  <a:pt x="531323" y="91174"/>
                </a:lnTo>
                <a:lnTo>
                  <a:pt x="563222" y="128544"/>
                </a:lnTo>
                <a:lnTo>
                  <a:pt x="588635" y="170073"/>
                </a:lnTo>
                <a:lnTo>
                  <a:pt x="607217" y="214926"/>
                </a:lnTo>
                <a:lnTo>
                  <a:pt x="618620" y="262264"/>
                </a:lnTo>
                <a:lnTo>
                  <a:pt x="622498" y="311249"/>
                </a:lnTo>
                <a:lnTo>
                  <a:pt x="619124" y="357243"/>
                </a:lnTo>
                <a:lnTo>
                  <a:pt x="609320" y="401142"/>
                </a:lnTo>
                <a:lnTo>
                  <a:pt x="593570" y="442464"/>
                </a:lnTo>
                <a:lnTo>
                  <a:pt x="572354" y="480728"/>
                </a:lnTo>
                <a:lnTo>
                  <a:pt x="546154" y="515452"/>
                </a:lnTo>
                <a:lnTo>
                  <a:pt x="515452" y="546154"/>
                </a:lnTo>
                <a:lnTo>
                  <a:pt x="480728" y="572354"/>
                </a:lnTo>
                <a:lnTo>
                  <a:pt x="442464" y="593570"/>
                </a:lnTo>
                <a:lnTo>
                  <a:pt x="401142" y="609320"/>
                </a:lnTo>
                <a:lnTo>
                  <a:pt x="357243" y="619124"/>
                </a:lnTo>
                <a:lnTo>
                  <a:pt x="311249" y="622498"/>
                </a:lnTo>
                <a:lnTo>
                  <a:pt x="265254" y="619124"/>
                </a:lnTo>
                <a:lnTo>
                  <a:pt x="221355" y="609320"/>
                </a:lnTo>
                <a:lnTo>
                  <a:pt x="180033" y="593570"/>
                </a:lnTo>
                <a:lnTo>
                  <a:pt x="141770" y="572354"/>
                </a:lnTo>
                <a:lnTo>
                  <a:pt x="107046" y="546154"/>
                </a:lnTo>
                <a:lnTo>
                  <a:pt x="76343" y="515452"/>
                </a:lnTo>
                <a:lnTo>
                  <a:pt x="50143" y="480728"/>
                </a:lnTo>
                <a:lnTo>
                  <a:pt x="28928" y="442464"/>
                </a:lnTo>
                <a:lnTo>
                  <a:pt x="13177" y="401142"/>
                </a:lnTo>
                <a:lnTo>
                  <a:pt x="3374" y="357243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0" name="object 30"/>
          <p:cNvSpPr txBox="1"/>
          <p:nvPr/>
        </p:nvSpPr>
        <p:spPr>
          <a:xfrm>
            <a:off x="4860222" y="2942649"/>
            <a:ext cx="171450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R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21510" y="3281328"/>
            <a:ext cx="730079" cy="365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2" name="object 32"/>
          <p:cNvSpPr/>
          <p:nvPr/>
        </p:nvSpPr>
        <p:spPr>
          <a:xfrm>
            <a:off x="5312938" y="3272755"/>
            <a:ext cx="747522" cy="382334"/>
          </a:xfrm>
          <a:custGeom>
            <a:avLst/>
            <a:gdLst/>
            <a:ahLst/>
            <a:cxnLst/>
            <a:rect l="l" t="t" r="r" b="b"/>
            <a:pathLst>
              <a:path w="830579" h="424814">
                <a:moveTo>
                  <a:pt x="0" y="0"/>
                </a:moveTo>
                <a:lnTo>
                  <a:pt x="830248" y="0"/>
                </a:lnTo>
                <a:lnTo>
                  <a:pt x="830248" y="424649"/>
                </a:lnTo>
                <a:lnTo>
                  <a:pt x="0" y="4246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33"/>
          <p:cNvSpPr/>
          <p:nvPr/>
        </p:nvSpPr>
        <p:spPr>
          <a:xfrm>
            <a:off x="6109189" y="2099090"/>
            <a:ext cx="365189" cy="365189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2799" y="405599"/>
                </a:moveTo>
                <a:lnTo>
                  <a:pt x="156300" y="400243"/>
                </a:lnTo>
                <a:lnTo>
                  <a:pt x="113614" y="384986"/>
                </a:lnTo>
                <a:lnTo>
                  <a:pt x="75960" y="361046"/>
                </a:lnTo>
                <a:lnTo>
                  <a:pt x="44553" y="329640"/>
                </a:lnTo>
                <a:lnTo>
                  <a:pt x="20613" y="291985"/>
                </a:lnTo>
                <a:lnTo>
                  <a:pt x="5356" y="249299"/>
                </a:lnTo>
                <a:lnTo>
                  <a:pt x="0" y="202799"/>
                </a:lnTo>
                <a:lnTo>
                  <a:pt x="5356" y="156299"/>
                </a:lnTo>
                <a:lnTo>
                  <a:pt x="20613" y="113613"/>
                </a:lnTo>
                <a:lnTo>
                  <a:pt x="44553" y="75959"/>
                </a:lnTo>
                <a:lnTo>
                  <a:pt x="75960" y="44553"/>
                </a:lnTo>
                <a:lnTo>
                  <a:pt x="113614" y="20612"/>
                </a:lnTo>
                <a:lnTo>
                  <a:pt x="156300" y="5356"/>
                </a:lnTo>
                <a:lnTo>
                  <a:pt x="202799" y="0"/>
                </a:lnTo>
                <a:lnTo>
                  <a:pt x="242544" y="3932"/>
                </a:lnTo>
                <a:lnTo>
                  <a:pt x="280405" y="15437"/>
                </a:lnTo>
                <a:lnTo>
                  <a:pt x="315313" y="34072"/>
                </a:lnTo>
                <a:lnTo>
                  <a:pt x="346199" y="59397"/>
                </a:lnTo>
                <a:lnTo>
                  <a:pt x="371522" y="90285"/>
                </a:lnTo>
                <a:lnTo>
                  <a:pt x="390158" y="125191"/>
                </a:lnTo>
                <a:lnTo>
                  <a:pt x="401665" y="163050"/>
                </a:lnTo>
                <a:lnTo>
                  <a:pt x="405599" y="202799"/>
                </a:lnTo>
                <a:lnTo>
                  <a:pt x="400242" y="249299"/>
                </a:lnTo>
                <a:lnTo>
                  <a:pt x="384985" y="291985"/>
                </a:lnTo>
                <a:lnTo>
                  <a:pt x="361045" y="329640"/>
                </a:lnTo>
                <a:lnTo>
                  <a:pt x="329638" y="361046"/>
                </a:lnTo>
                <a:lnTo>
                  <a:pt x="291984" y="384986"/>
                </a:lnTo>
                <a:lnTo>
                  <a:pt x="249298" y="400243"/>
                </a:lnTo>
                <a:lnTo>
                  <a:pt x="202799" y="4055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4" name="object 34"/>
          <p:cNvSpPr/>
          <p:nvPr/>
        </p:nvSpPr>
        <p:spPr>
          <a:xfrm>
            <a:off x="6109189" y="2099089"/>
            <a:ext cx="365189" cy="365189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0" y="202799"/>
                </a:moveTo>
                <a:lnTo>
                  <a:pt x="5356" y="156299"/>
                </a:lnTo>
                <a:lnTo>
                  <a:pt x="20613" y="113613"/>
                </a:lnTo>
                <a:lnTo>
                  <a:pt x="44553" y="75959"/>
                </a:lnTo>
                <a:lnTo>
                  <a:pt x="75960" y="44553"/>
                </a:lnTo>
                <a:lnTo>
                  <a:pt x="113614" y="20612"/>
                </a:lnTo>
                <a:lnTo>
                  <a:pt x="156300" y="5356"/>
                </a:lnTo>
                <a:lnTo>
                  <a:pt x="202799" y="0"/>
                </a:lnTo>
                <a:lnTo>
                  <a:pt x="242544" y="3932"/>
                </a:lnTo>
                <a:lnTo>
                  <a:pt x="280405" y="15437"/>
                </a:lnTo>
                <a:lnTo>
                  <a:pt x="315313" y="34072"/>
                </a:lnTo>
                <a:lnTo>
                  <a:pt x="346199" y="59397"/>
                </a:lnTo>
                <a:lnTo>
                  <a:pt x="371522" y="90285"/>
                </a:lnTo>
                <a:lnTo>
                  <a:pt x="390158" y="125191"/>
                </a:lnTo>
                <a:lnTo>
                  <a:pt x="401665" y="163050"/>
                </a:lnTo>
                <a:lnTo>
                  <a:pt x="405599" y="202799"/>
                </a:lnTo>
                <a:lnTo>
                  <a:pt x="400242" y="249299"/>
                </a:lnTo>
                <a:lnTo>
                  <a:pt x="384985" y="291985"/>
                </a:lnTo>
                <a:lnTo>
                  <a:pt x="361045" y="329640"/>
                </a:lnTo>
                <a:lnTo>
                  <a:pt x="329638" y="361046"/>
                </a:lnTo>
                <a:lnTo>
                  <a:pt x="291984" y="384986"/>
                </a:lnTo>
                <a:lnTo>
                  <a:pt x="249298" y="400243"/>
                </a:lnTo>
                <a:lnTo>
                  <a:pt x="202799" y="405599"/>
                </a:lnTo>
                <a:lnTo>
                  <a:pt x="156300" y="400243"/>
                </a:lnTo>
                <a:lnTo>
                  <a:pt x="113614" y="384986"/>
                </a:lnTo>
                <a:lnTo>
                  <a:pt x="75960" y="361046"/>
                </a:lnTo>
                <a:lnTo>
                  <a:pt x="44553" y="329640"/>
                </a:lnTo>
                <a:lnTo>
                  <a:pt x="20613" y="291985"/>
                </a:lnTo>
                <a:lnTo>
                  <a:pt x="5356" y="249299"/>
                </a:lnTo>
                <a:lnTo>
                  <a:pt x="0" y="2027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5" name="object 35"/>
          <p:cNvSpPr txBox="1"/>
          <p:nvPr/>
        </p:nvSpPr>
        <p:spPr>
          <a:xfrm>
            <a:off x="6250244" y="2206060"/>
            <a:ext cx="83439" cy="13619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810" dirty="0">
                <a:latin typeface="Verdana" panose="020B0604030504040204" pitchFamily="34" charset="0"/>
                <a:cs typeface="Arial"/>
              </a:rPr>
              <a:t>+</a:t>
            </a:r>
            <a:endParaRPr sz="81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20937" y="2281608"/>
            <a:ext cx="678942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7" name="object 37"/>
          <p:cNvSpPr/>
          <p:nvPr/>
        </p:nvSpPr>
        <p:spPr>
          <a:xfrm>
            <a:off x="7199582" y="226745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8" name="object 38"/>
          <p:cNvSpPr/>
          <p:nvPr/>
        </p:nvSpPr>
        <p:spPr>
          <a:xfrm>
            <a:off x="7199582" y="226745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9" name="object 39"/>
          <p:cNvSpPr txBox="1"/>
          <p:nvPr/>
        </p:nvSpPr>
        <p:spPr>
          <a:xfrm>
            <a:off x="7422177" y="2156586"/>
            <a:ext cx="137732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L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05804" y="2020774"/>
            <a:ext cx="922754" cy="2054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260" b="1" dirty="0">
                <a:latin typeface="Verdana" panose="020B0604030504040204" pitchFamily="34" charset="0"/>
                <a:cs typeface="Arial"/>
              </a:rPr>
              <a:t>s</a:t>
            </a:r>
            <a:r>
              <a:rPr sz="1260" b="1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1260" dirty="0">
                <a:latin typeface="Verdana" panose="020B0604030504040204" pitchFamily="34" charset="0"/>
                <a:cs typeface="Arial"/>
              </a:rPr>
              <a:t>(scores)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821205" y="2107311"/>
            <a:ext cx="156591" cy="4270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700" dirty="0">
                <a:latin typeface="Verdana" panose="020B0604030504040204" pitchFamily="34" charset="0"/>
                <a:cs typeface="Arial"/>
              </a:rPr>
              <a:t>*</a:t>
            </a:r>
            <a:endParaRPr sz="27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Computational graphs</a:t>
            </a:r>
            <a:endParaRPr lang="de-DE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2" name="Date Placeholder 5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0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9441" y="696704"/>
            <a:ext cx="1127832" cy="3606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1475656" y="1489999"/>
            <a:ext cx="1690294" cy="1816908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input</a:t>
            </a:r>
            <a:r>
              <a:rPr sz="216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image</a:t>
            </a:r>
            <a:endParaRPr sz="2160" dirty="0">
              <a:latin typeface="Verdana" panose="020B0604030504040204" pitchFamily="34" charset="0"/>
              <a:cs typeface="Arial"/>
            </a:endParaRPr>
          </a:p>
          <a:p>
            <a:pPr marL="87440" marR="463486" indent="-48006">
              <a:lnSpc>
                <a:spcPct val="210300"/>
              </a:lnSpc>
              <a:spcBef>
                <a:spcPts val="599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weights 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loss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2441" y="3189549"/>
            <a:ext cx="3019806" cy="813816"/>
          </a:xfrm>
          <a:custGeom>
            <a:avLst/>
            <a:gdLst/>
            <a:ahLst/>
            <a:cxnLst/>
            <a:rect l="l" t="t" r="r" b="b"/>
            <a:pathLst>
              <a:path w="3355340" h="904239">
                <a:moveTo>
                  <a:pt x="0" y="0"/>
                </a:moveTo>
                <a:lnTo>
                  <a:pt x="3354918" y="903723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5388179" y="3989242"/>
            <a:ext cx="41720" cy="27432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74"/>
                </a:moveTo>
                <a:lnTo>
                  <a:pt x="8174" y="0"/>
                </a:lnTo>
                <a:lnTo>
                  <a:pt x="45824" y="26424"/>
                </a:lnTo>
                <a:lnTo>
                  <a:pt x="0" y="3037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5388179" y="3989242"/>
            <a:ext cx="41720" cy="27432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74"/>
                </a:moveTo>
                <a:lnTo>
                  <a:pt x="45824" y="26424"/>
                </a:lnTo>
                <a:lnTo>
                  <a:pt x="8174" y="0"/>
                </a:lnTo>
                <a:lnTo>
                  <a:pt x="0" y="3037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3221927" y="698489"/>
            <a:ext cx="2117408" cy="1002411"/>
          </a:xfrm>
          <a:custGeom>
            <a:avLst/>
            <a:gdLst/>
            <a:ahLst/>
            <a:cxnLst/>
            <a:rect l="l" t="t" r="r" b="b"/>
            <a:pathLst>
              <a:path w="2352675" h="1113790">
                <a:moveTo>
                  <a:pt x="0" y="1113447"/>
                </a:moveTo>
                <a:lnTo>
                  <a:pt x="2352245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5332897" y="681845"/>
            <a:ext cx="41720" cy="29718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49" y="32714"/>
                </a:moveTo>
                <a:lnTo>
                  <a:pt x="0" y="4272"/>
                </a:lnTo>
                <a:lnTo>
                  <a:pt x="45799" y="0"/>
                </a:lnTo>
                <a:lnTo>
                  <a:pt x="13449" y="327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5332897" y="681845"/>
            <a:ext cx="41720" cy="29718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49" y="32714"/>
                </a:moveTo>
                <a:lnTo>
                  <a:pt x="45799" y="0"/>
                </a:lnTo>
                <a:lnTo>
                  <a:pt x="0" y="4272"/>
                </a:lnTo>
                <a:lnTo>
                  <a:pt x="13449" y="32714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2727490" y="1547716"/>
            <a:ext cx="2604897" cy="872109"/>
          </a:xfrm>
          <a:custGeom>
            <a:avLst/>
            <a:gdLst/>
            <a:ahLst/>
            <a:cxnLst/>
            <a:rect l="l" t="t" r="r" b="b"/>
            <a:pathLst>
              <a:path w="2894329" h="969010">
                <a:moveTo>
                  <a:pt x="0" y="968560"/>
                </a:moveTo>
                <a:lnTo>
                  <a:pt x="2893894" y="0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5327497" y="1534291"/>
            <a:ext cx="41720" cy="26861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99" y="29837"/>
                </a:moveTo>
                <a:lnTo>
                  <a:pt x="0" y="0"/>
                </a:lnTo>
                <a:lnTo>
                  <a:pt x="45999" y="1199"/>
                </a:lnTo>
                <a:lnTo>
                  <a:pt x="9999" y="2983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5327497" y="1534291"/>
            <a:ext cx="41720" cy="26861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99" y="29837"/>
                </a:moveTo>
                <a:lnTo>
                  <a:pt x="45999" y="1199"/>
                </a:lnTo>
                <a:lnTo>
                  <a:pt x="0" y="0"/>
                </a:lnTo>
                <a:lnTo>
                  <a:pt x="9999" y="29837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2750440" y="2167831"/>
            <a:ext cx="2607183" cy="304610"/>
          </a:xfrm>
          <a:custGeom>
            <a:avLst/>
            <a:gdLst/>
            <a:ahLst/>
            <a:cxnLst/>
            <a:rect l="l" t="t" r="r" b="b"/>
            <a:pathLst>
              <a:path w="2896870" h="338455">
                <a:moveTo>
                  <a:pt x="0" y="338369"/>
                </a:moveTo>
                <a:lnTo>
                  <a:pt x="2896719" y="0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5355847" y="2153768"/>
            <a:ext cx="40577" cy="28575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49" y="31252"/>
                </a:moveTo>
                <a:lnTo>
                  <a:pt x="0" y="0"/>
                </a:lnTo>
                <a:lnTo>
                  <a:pt x="44774" y="10609"/>
                </a:lnTo>
                <a:lnTo>
                  <a:pt x="3649" y="31252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5355847" y="2153768"/>
            <a:ext cx="40577" cy="28575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49" y="31252"/>
                </a:moveTo>
                <a:lnTo>
                  <a:pt x="44774" y="10609"/>
                </a:lnTo>
                <a:lnTo>
                  <a:pt x="0" y="0"/>
                </a:lnTo>
                <a:lnTo>
                  <a:pt x="3649" y="31252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2750440" y="2534440"/>
            <a:ext cx="2602611" cy="65151"/>
          </a:xfrm>
          <a:custGeom>
            <a:avLst/>
            <a:gdLst/>
            <a:ahLst/>
            <a:cxnLst/>
            <a:rect l="l" t="t" r="r" b="b"/>
            <a:pathLst>
              <a:path w="2891790" h="72389">
                <a:moveTo>
                  <a:pt x="0" y="0"/>
                </a:moveTo>
                <a:lnTo>
                  <a:pt x="2891269" y="72374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5352224" y="25854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774" y="0"/>
                </a:lnTo>
                <a:lnTo>
                  <a:pt x="43599" y="16799"/>
                </a:lnTo>
                <a:lnTo>
                  <a:pt x="0" y="31449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5352224" y="25854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599" y="16799"/>
                </a:lnTo>
                <a:lnTo>
                  <a:pt x="774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2727491" y="2571542"/>
            <a:ext cx="2627186" cy="670941"/>
          </a:xfrm>
          <a:custGeom>
            <a:avLst/>
            <a:gdLst/>
            <a:ahLst/>
            <a:cxnLst/>
            <a:rect l="l" t="t" r="r" b="b"/>
            <a:pathLst>
              <a:path w="2919095" h="745489">
                <a:moveTo>
                  <a:pt x="0" y="0"/>
                </a:moveTo>
                <a:lnTo>
                  <a:pt x="2918519" y="74514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5350649" y="3228452"/>
            <a:ext cx="41720" cy="28004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99"/>
                </a:moveTo>
                <a:lnTo>
                  <a:pt x="7799" y="0"/>
                </a:lnTo>
                <a:lnTo>
                  <a:pt x="45774" y="25949"/>
                </a:lnTo>
                <a:lnTo>
                  <a:pt x="0" y="30499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5350648" y="3228452"/>
            <a:ext cx="41720" cy="28004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99"/>
                </a:moveTo>
                <a:lnTo>
                  <a:pt x="45774" y="25949"/>
                </a:lnTo>
                <a:lnTo>
                  <a:pt x="7799" y="0"/>
                </a:lnTo>
                <a:lnTo>
                  <a:pt x="0" y="30499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 txBox="1"/>
          <p:nvPr/>
        </p:nvSpPr>
        <p:spPr>
          <a:xfrm>
            <a:off x="6671123" y="3903781"/>
            <a:ext cx="1490472" cy="19466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lnSpc>
                <a:spcPct val="114599"/>
              </a:lnSpc>
              <a:spcBef>
                <a:spcPts val="90"/>
              </a:spcBef>
              <a:buClr>
                <a:schemeClr val="tx1"/>
              </a:buClr>
            </a:pPr>
            <a:r>
              <a:rPr sz="540" spc="-32" dirty="0">
                <a:latin typeface="Trebuchet MS"/>
                <a:cs typeface="Trebuchet MS"/>
              </a:rPr>
              <a:t>Figure </a:t>
            </a:r>
            <a:r>
              <a:rPr sz="540" spc="-27" dirty="0">
                <a:latin typeface="Trebuchet MS"/>
                <a:cs typeface="Trebuchet MS"/>
              </a:rPr>
              <a:t>copyright </a:t>
            </a:r>
            <a:r>
              <a:rPr sz="540" spc="-32" dirty="0">
                <a:latin typeface="Trebuchet MS"/>
                <a:cs typeface="Trebuchet MS"/>
              </a:rPr>
              <a:t>Alex </a:t>
            </a:r>
            <a:r>
              <a:rPr sz="540" spc="-36" dirty="0">
                <a:latin typeface="Trebuchet MS"/>
                <a:cs typeface="Trebuchet MS"/>
              </a:rPr>
              <a:t>Krizhevsky, </a:t>
            </a:r>
            <a:r>
              <a:rPr sz="540" spc="-32" dirty="0">
                <a:latin typeface="Trebuchet MS"/>
                <a:cs typeface="Trebuchet MS"/>
              </a:rPr>
              <a:t>Ilya Sutskever, </a:t>
            </a:r>
            <a:r>
              <a:rPr sz="540" spc="-18" dirty="0">
                <a:latin typeface="Trebuchet MS"/>
                <a:cs typeface="Trebuchet MS"/>
              </a:rPr>
              <a:t>and  </a:t>
            </a:r>
            <a:r>
              <a:rPr sz="540" spc="-32" dirty="0">
                <a:latin typeface="Trebuchet MS"/>
                <a:cs typeface="Trebuchet MS"/>
              </a:rPr>
              <a:t>Geoffrey Hinton, </a:t>
            </a:r>
            <a:r>
              <a:rPr sz="540" spc="-27" dirty="0">
                <a:latin typeface="Trebuchet MS"/>
                <a:cs typeface="Trebuchet MS"/>
              </a:rPr>
              <a:t>2012. Reproduced with</a:t>
            </a:r>
            <a:r>
              <a:rPr sz="540" spc="-95" dirty="0">
                <a:latin typeface="Trebuchet MS"/>
                <a:cs typeface="Trebuchet MS"/>
              </a:rPr>
              <a:t> </a:t>
            </a:r>
            <a:r>
              <a:rPr sz="540" spc="-27" dirty="0">
                <a:latin typeface="Trebuchet MS"/>
                <a:cs typeface="Trebuchet MS"/>
              </a:rPr>
              <a:t>permission.</a:t>
            </a:r>
            <a:endParaRPr sz="540">
              <a:latin typeface="Trebuchet MS"/>
              <a:cs typeface="Trebuchet MS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Convolutional network  (AlexNet)</a:t>
            </a:r>
            <a:endParaRPr lang="de-DE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6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10800" rtlCol="0" anchor="b" anchorCtr="0">
            <a:no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3626" y="994410"/>
            <a:ext cx="7777490" cy="3086100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dirty="0" smtClean="0"/>
          </a:p>
          <a:p>
            <a:r>
              <a:rPr lang="de-DE" b="1" dirty="0" smtClean="0"/>
              <a:t>Optimization</a:t>
            </a:r>
          </a:p>
          <a:p>
            <a:endParaRPr lang="de-DE" dirty="0"/>
          </a:p>
          <a:p>
            <a:r>
              <a:rPr lang="de-DE" dirty="0" smtClean="0"/>
              <a:t>Computational Graphs</a:t>
            </a:r>
          </a:p>
          <a:p>
            <a:endParaRPr lang="de-DE" dirty="0" smtClean="0"/>
          </a:p>
          <a:p>
            <a:r>
              <a:rPr lang="de-DE" dirty="0" smtClean="0"/>
              <a:t>Neural Networks</a:t>
            </a:r>
          </a:p>
          <a:p>
            <a:pPr lvl="1"/>
            <a:r>
              <a:rPr lang="de-DE" dirty="0" smtClean="0"/>
              <a:t>Intuition</a:t>
            </a:r>
          </a:p>
          <a:p>
            <a:pPr lvl="1"/>
            <a:r>
              <a:rPr lang="de-DE" dirty="0" smtClean="0"/>
              <a:t>Theory</a:t>
            </a:r>
          </a:p>
          <a:p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060B14-86BE-4B68-A17C-C71F418A26F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7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0289" y="962750"/>
            <a:ext cx="3414857" cy="334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755695" y="928745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3203252" y="928746"/>
            <a:ext cx="3126902" cy="759889"/>
          </a:xfrm>
          <a:custGeom>
            <a:avLst/>
            <a:gdLst/>
            <a:ahLst/>
            <a:cxnLst/>
            <a:rect l="l" t="t" r="r" b="b"/>
            <a:pathLst>
              <a:path w="2477135" h="1147445">
                <a:moveTo>
                  <a:pt x="0" y="1146882"/>
                </a:moveTo>
                <a:lnTo>
                  <a:pt x="2476545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2377439" y="3188971"/>
            <a:ext cx="3952715" cy="1089337"/>
          </a:xfrm>
          <a:custGeom>
            <a:avLst/>
            <a:gdLst/>
            <a:ahLst/>
            <a:cxnLst/>
            <a:rect l="l" t="t" r="r" b="b"/>
            <a:pathLst>
              <a:path w="3260725" h="760095">
                <a:moveTo>
                  <a:pt x="0" y="0"/>
                </a:moveTo>
                <a:lnTo>
                  <a:pt x="3260243" y="759523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 txBox="1"/>
          <p:nvPr/>
        </p:nvSpPr>
        <p:spPr>
          <a:xfrm>
            <a:off x="5828972" y="4481082"/>
            <a:ext cx="2282000" cy="1777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540" spc="-5" dirty="0">
                <a:latin typeface="Verdana" panose="020B0604030504040204" pitchFamily="34" charset="0"/>
                <a:cs typeface="Arial"/>
              </a:rPr>
              <a:t>Figure </a:t>
            </a:r>
            <a:r>
              <a:rPr sz="540" dirty="0">
                <a:latin typeface="Verdana" panose="020B0604030504040204" pitchFamily="34" charset="0"/>
                <a:cs typeface="Arial"/>
              </a:rPr>
              <a:t>reproduced </a:t>
            </a:r>
            <a:r>
              <a:rPr sz="540" spc="-5" dirty="0">
                <a:latin typeface="Verdana" panose="020B0604030504040204" pitchFamily="34" charset="0"/>
                <a:cs typeface="Arial"/>
              </a:rPr>
              <a:t>with permission from </a:t>
            </a:r>
            <a:r>
              <a:rPr sz="540" dirty="0">
                <a:latin typeface="Verdana" panose="020B0604030504040204" pitchFamily="34" charset="0"/>
                <a:cs typeface="Arial"/>
              </a:rPr>
              <a:t>a </a:t>
            </a: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4"/>
              </a:rPr>
              <a:t>Twitter pos</a:t>
            </a:r>
            <a:r>
              <a:rPr sz="540" spc="-5" dirty="0">
                <a:solidFill>
                  <a:srgbClr val="0097A7"/>
                </a:solidFill>
                <a:latin typeface="Verdana" panose="020B0604030504040204" pitchFamily="34" charset="0"/>
                <a:cs typeface="Arial"/>
                <a:hlinkClick r:id="rId4"/>
              </a:rPr>
              <a:t>t </a:t>
            </a:r>
            <a:r>
              <a:rPr sz="540" spc="-5" dirty="0">
                <a:latin typeface="Verdana" panose="020B0604030504040204" pitchFamily="34" charset="0"/>
                <a:cs typeface="Arial"/>
              </a:rPr>
              <a:t>by Andrej</a:t>
            </a:r>
            <a:r>
              <a:rPr sz="540" spc="-32" dirty="0">
                <a:latin typeface="Verdana" panose="020B0604030504040204" pitchFamily="34" charset="0"/>
                <a:cs typeface="Arial"/>
              </a:rPr>
              <a:t> </a:t>
            </a:r>
            <a:r>
              <a:rPr sz="540" spc="-5" dirty="0">
                <a:latin typeface="Verdana" panose="020B0604030504040204" pitchFamily="34" charset="0"/>
                <a:cs typeface="Arial"/>
              </a:rPr>
              <a:t>Karpathy.</a:t>
            </a:r>
            <a:endParaRPr sz="54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25770" y="1489998"/>
            <a:ext cx="1440180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input</a:t>
            </a:r>
            <a:r>
              <a:rPr sz="216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image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5770" y="2950655"/>
            <a:ext cx="83715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loss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Neural Turing Machine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74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13410" y="1200149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609136" y="119586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407671" y="1131569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4403397" y="112728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4201931" y="106299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4197634" y="105870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17" y="0"/>
                </a:lnTo>
                <a:lnTo>
                  <a:pt x="3727917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3996192" y="99441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3991894" y="99012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17" y="0"/>
                </a:lnTo>
                <a:lnTo>
                  <a:pt x="3727917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3790452" y="92583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3786178" y="92154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3584713" y="85725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3580438" y="852965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3416323" y="817875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3412049" y="813590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3230090" y="884835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3225817" y="880550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3038773" y="95193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3034500" y="94764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2839581" y="1023682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object 22"/>
          <p:cNvSpPr/>
          <p:nvPr/>
        </p:nvSpPr>
        <p:spPr>
          <a:xfrm>
            <a:off x="2835307" y="1019397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892" y="0"/>
                </a:lnTo>
                <a:lnTo>
                  <a:pt x="3727892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2654429" y="1100137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2650144" y="1095852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5"/>
          <p:cNvSpPr/>
          <p:nvPr/>
        </p:nvSpPr>
        <p:spPr>
          <a:xfrm>
            <a:off x="2459962" y="1171889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6" name="object 26"/>
          <p:cNvSpPr/>
          <p:nvPr/>
        </p:nvSpPr>
        <p:spPr>
          <a:xfrm>
            <a:off x="2455678" y="116760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2246776" y="1257659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2242490" y="125337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2028931" y="1200149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0" name="object 30"/>
          <p:cNvSpPr/>
          <p:nvPr/>
        </p:nvSpPr>
        <p:spPr>
          <a:xfrm>
            <a:off x="2024646" y="119586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31"/>
          <p:cNvSpPr/>
          <p:nvPr/>
        </p:nvSpPr>
        <p:spPr>
          <a:xfrm>
            <a:off x="1829761" y="1131569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2" name="object 32"/>
          <p:cNvSpPr/>
          <p:nvPr/>
        </p:nvSpPr>
        <p:spPr>
          <a:xfrm>
            <a:off x="1825476" y="112728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33"/>
          <p:cNvSpPr/>
          <p:nvPr/>
        </p:nvSpPr>
        <p:spPr>
          <a:xfrm>
            <a:off x="1625911" y="106299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4" name="object 34"/>
          <p:cNvSpPr/>
          <p:nvPr/>
        </p:nvSpPr>
        <p:spPr>
          <a:xfrm>
            <a:off x="1621626" y="105870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5" name="object 35"/>
          <p:cNvSpPr/>
          <p:nvPr/>
        </p:nvSpPr>
        <p:spPr>
          <a:xfrm>
            <a:off x="1422129" y="994410"/>
            <a:ext cx="3346553" cy="3340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6" name="object 36"/>
          <p:cNvSpPr/>
          <p:nvPr/>
        </p:nvSpPr>
        <p:spPr>
          <a:xfrm>
            <a:off x="1417844" y="990124"/>
            <a:ext cx="3355277" cy="3349562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04" y="0"/>
                </a:lnTo>
                <a:lnTo>
                  <a:pt x="3727904" y="3721730"/>
                </a:lnTo>
                <a:lnTo>
                  <a:pt x="0" y="372173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43" name="Date Placeholder 4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0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2768" y="1709906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303880" y="1705601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484645" y="1981078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550008" y="2663997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231093" y="2341573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7876312" y="2830609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4484645" y="3381407"/>
            <a:ext cx="337757" cy="142304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043668" y="2036653"/>
            <a:ext cx="220028" cy="237173"/>
          </a:xfrm>
          <a:custGeom>
            <a:avLst/>
            <a:gdLst/>
            <a:ahLst/>
            <a:cxnLst/>
            <a:rect l="l" t="t" r="r" b="b"/>
            <a:pathLst>
              <a:path w="244475" h="263525">
                <a:moveTo>
                  <a:pt x="0" y="0"/>
                </a:moveTo>
                <a:lnTo>
                  <a:pt x="244199" y="0"/>
                </a:lnTo>
                <a:lnTo>
                  <a:pt x="2441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795209" y="2220478"/>
            <a:ext cx="2554600" cy="394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 txBox="1"/>
          <p:nvPr/>
        </p:nvSpPr>
        <p:spPr>
          <a:xfrm>
            <a:off x="251520" y="2700503"/>
            <a:ext cx="367240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3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533195" y="1712335"/>
            <a:ext cx="4059621" cy="1851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4528921" y="1708051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4709686" y="1983529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4775048" y="2666446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456133" y="2344022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101352" y="2833059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4709686" y="3383857"/>
            <a:ext cx="337757" cy="142304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 txBox="1"/>
          <p:nvPr/>
        </p:nvSpPr>
        <p:spPr>
          <a:xfrm>
            <a:off x="824534" y="1357862"/>
            <a:ext cx="360345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 txBox="1"/>
          <p:nvPr/>
        </p:nvSpPr>
        <p:spPr>
          <a:xfrm>
            <a:off x="906749" y="3622429"/>
            <a:ext cx="92894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7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6713" y="1567143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42439" y="1562859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23204" y="1838337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788566" y="2521255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469651" y="2198831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8114870" y="2687867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4723204" y="3238666"/>
            <a:ext cx="337757" cy="142304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7945737" y="3620444"/>
            <a:ext cx="312251" cy="531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7937165" y="3611872"/>
            <a:ext cx="329756" cy="54864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9" y="0"/>
                </a:lnTo>
                <a:lnTo>
                  <a:pt x="365999" y="609598"/>
                </a:lnTo>
                <a:lnTo>
                  <a:pt x="0" y="609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8101864" y="3024455"/>
            <a:ext cx="156020" cy="59607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2999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8221588" y="2940605"/>
            <a:ext cx="71954" cy="995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 txBox="1"/>
          <p:nvPr/>
        </p:nvSpPr>
        <p:spPr>
          <a:xfrm>
            <a:off x="824534" y="1357862"/>
            <a:ext cx="354139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1" name="object 21"/>
          <p:cNvSpPr txBox="1"/>
          <p:nvPr/>
        </p:nvSpPr>
        <p:spPr>
          <a:xfrm>
            <a:off x="906749" y="3622429"/>
            <a:ext cx="92894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9632" y="1611630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25358" y="1607346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06123" y="1882824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771486" y="2565742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452570" y="2243318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4706123" y="3283153"/>
            <a:ext cx="337757" cy="142304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7928656" y="3664931"/>
            <a:ext cx="312251" cy="531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7920084" y="3656359"/>
            <a:ext cx="329756" cy="54864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9" y="0"/>
                </a:lnTo>
                <a:lnTo>
                  <a:pt x="365999" y="609598"/>
                </a:lnTo>
                <a:lnTo>
                  <a:pt x="0" y="609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084783" y="3068942"/>
            <a:ext cx="156020" cy="59607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2999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8204506" y="2985092"/>
            <a:ext cx="71954" cy="995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 txBox="1"/>
          <p:nvPr/>
        </p:nvSpPr>
        <p:spPr>
          <a:xfrm>
            <a:off x="824534" y="1357862"/>
            <a:ext cx="360345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 txBox="1"/>
          <p:nvPr/>
        </p:nvSpPr>
        <p:spPr>
          <a:xfrm>
            <a:off x="906749" y="3622429"/>
            <a:ext cx="85693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4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210" y="1381296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36937" y="1377012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17702" y="1652489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783064" y="2335408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464149" y="2012983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4717702" y="3052819"/>
            <a:ext cx="337757" cy="142304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5356273" y="3120949"/>
            <a:ext cx="2740343" cy="313754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3" y="348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5270413" y="3084239"/>
            <a:ext cx="97649" cy="73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026071" y="3441893"/>
            <a:ext cx="380822" cy="55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8017499" y="3433319"/>
            <a:ext cx="437198" cy="574929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 txBox="1"/>
          <p:nvPr/>
        </p:nvSpPr>
        <p:spPr>
          <a:xfrm>
            <a:off x="824534" y="1357862"/>
            <a:ext cx="354139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 txBox="1"/>
          <p:nvPr/>
        </p:nvSpPr>
        <p:spPr>
          <a:xfrm>
            <a:off x="906749" y="3622429"/>
            <a:ext cx="85693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3092" y="1742246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498818" y="1737962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679583" y="2013440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744945" y="2696358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426030" y="2373934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7987953" y="3802844"/>
            <a:ext cx="380822" cy="557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7979380" y="3794270"/>
            <a:ext cx="437198" cy="574929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5318155" y="3481899"/>
            <a:ext cx="2740343" cy="313754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3" y="348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5232295" y="3445189"/>
            <a:ext cx="97649" cy="73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 txBox="1"/>
          <p:nvPr/>
        </p:nvSpPr>
        <p:spPr>
          <a:xfrm>
            <a:off x="824534" y="1357862"/>
            <a:ext cx="353194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 txBox="1"/>
          <p:nvPr/>
        </p:nvSpPr>
        <p:spPr>
          <a:xfrm>
            <a:off x="906749" y="3622429"/>
            <a:ext cx="85693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0157" y="1584504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35884" y="1580220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16649" y="1855698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782011" y="2538616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463096" y="2216192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7919808" y="3637805"/>
            <a:ext cx="411479" cy="668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7911236" y="3629233"/>
            <a:ext cx="428625" cy="6858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8"/>
                </a:lnTo>
                <a:lnTo>
                  <a:pt x="0" y="761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816613" y="2504540"/>
            <a:ext cx="1279017" cy="113328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72" y="125918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6749811" y="2444362"/>
            <a:ext cx="94162" cy="89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 txBox="1"/>
          <p:nvPr/>
        </p:nvSpPr>
        <p:spPr>
          <a:xfrm>
            <a:off x="824534" y="1357862"/>
            <a:ext cx="360345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 txBox="1"/>
          <p:nvPr/>
        </p:nvSpPr>
        <p:spPr>
          <a:xfrm>
            <a:off x="906749" y="3622429"/>
            <a:ext cx="986193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4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8658" y="1562816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64384" y="1558532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45149" y="1834009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810512" y="2516928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6845114" y="2482852"/>
            <a:ext cx="1279017" cy="113328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72" y="125918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6778311" y="2422674"/>
            <a:ext cx="94162" cy="89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7948309" y="3616117"/>
            <a:ext cx="411479" cy="668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7939737" y="3607545"/>
            <a:ext cx="428625" cy="6858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8"/>
                </a:lnTo>
                <a:lnTo>
                  <a:pt x="0" y="761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3" name="object 13"/>
          <p:cNvSpPr txBox="1"/>
          <p:nvPr/>
        </p:nvSpPr>
        <p:spPr>
          <a:xfrm>
            <a:off x="824534" y="1357862"/>
            <a:ext cx="360345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 txBox="1"/>
          <p:nvPr/>
        </p:nvSpPr>
        <p:spPr>
          <a:xfrm>
            <a:off x="906749" y="3622429"/>
            <a:ext cx="92894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2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006026" y="2499742"/>
            <a:ext cx="2555875" cy="303213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Optimization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3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651" y="1568900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67377" y="1564616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48142" y="1840093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813504" y="2523012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5248697" y="2673738"/>
            <a:ext cx="2878074" cy="94869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3" y="105382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5166237" y="2638271"/>
            <a:ext cx="99899" cy="70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7960979" y="3622201"/>
            <a:ext cx="411479" cy="557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7952405" y="3613629"/>
            <a:ext cx="428625" cy="574929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3" name="object 13"/>
          <p:cNvSpPr txBox="1"/>
          <p:nvPr/>
        </p:nvSpPr>
        <p:spPr>
          <a:xfrm>
            <a:off x="824534" y="1357862"/>
            <a:ext cx="3675458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 txBox="1"/>
          <p:nvPr/>
        </p:nvSpPr>
        <p:spPr>
          <a:xfrm>
            <a:off x="906749" y="3622429"/>
            <a:ext cx="107422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9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5586" y="1043907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31312" y="1039624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12077" y="1315101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5390294" y="3737401"/>
            <a:ext cx="1761206" cy="672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5381720" y="3728828"/>
            <a:ext cx="1778508" cy="689801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6" y="0"/>
                </a:lnTo>
                <a:lnTo>
                  <a:pt x="1975946" y="766223"/>
                </a:lnTo>
                <a:lnTo>
                  <a:pt x="0" y="766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 txBox="1"/>
          <p:nvPr/>
        </p:nvSpPr>
        <p:spPr>
          <a:xfrm>
            <a:off x="5534248" y="3362918"/>
            <a:ext cx="1349312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Chain</a:t>
            </a:r>
            <a:r>
              <a:rPr sz="2160" spc="-77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rule: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2633" y="2148746"/>
            <a:ext cx="2878074" cy="94869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3" y="105382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5130172" y="2113279"/>
            <a:ext cx="99899" cy="70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7924914" y="3097208"/>
            <a:ext cx="411479" cy="557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7916340" y="3088637"/>
            <a:ext cx="428625" cy="574929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5439523" y="3758932"/>
            <a:ext cx="454004" cy="614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6690316" y="3772027"/>
            <a:ext cx="454004" cy="614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 txBox="1"/>
          <p:nvPr/>
        </p:nvSpPr>
        <p:spPr>
          <a:xfrm>
            <a:off x="824534" y="1357862"/>
            <a:ext cx="3697328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object 22"/>
          <p:cNvSpPr txBox="1"/>
          <p:nvPr/>
        </p:nvSpPr>
        <p:spPr>
          <a:xfrm>
            <a:off x="906749" y="3622429"/>
            <a:ext cx="85693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5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8742" y="1584482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24468" y="1580199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705233" y="1855676"/>
            <a:ext cx="337757" cy="237173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5132978" y="2023573"/>
            <a:ext cx="2951226" cy="1614488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18" y="179344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5056143" y="1977660"/>
            <a:ext cx="98999" cy="7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7909811" y="3637671"/>
            <a:ext cx="383827" cy="557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7901238" y="3629099"/>
            <a:ext cx="401193" cy="574929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 txBox="1"/>
          <p:nvPr/>
        </p:nvSpPr>
        <p:spPr>
          <a:xfrm>
            <a:off x="824534" y="1357862"/>
            <a:ext cx="3662472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 txBox="1"/>
          <p:nvPr/>
        </p:nvSpPr>
        <p:spPr>
          <a:xfrm>
            <a:off x="906749" y="3622429"/>
            <a:ext cx="92894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4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0523" y="1103960"/>
            <a:ext cx="4059621" cy="18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526249" y="1099676"/>
            <a:ext cx="4068509" cy="1859660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5134760" y="1543051"/>
            <a:ext cx="2951226" cy="1614488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18" y="179344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5057923" y="1497137"/>
            <a:ext cx="98999" cy="7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7911591" y="3157148"/>
            <a:ext cx="383827" cy="557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7903019" y="3148577"/>
            <a:ext cx="401193" cy="574929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5385230" y="3804631"/>
            <a:ext cx="1761206" cy="67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5376656" y="3796058"/>
            <a:ext cx="1778508" cy="689801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6" y="0"/>
                </a:lnTo>
                <a:lnTo>
                  <a:pt x="1975946" y="766223"/>
                </a:lnTo>
                <a:lnTo>
                  <a:pt x="0" y="766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 txBox="1"/>
          <p:nvPr/>
        </p:nvSpPr>
        <p:spPr>
          <a:xfrm>
            <a:off x="5529184" y="3422970"/>
            <a:ext cx="1851128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Chain</a:t>
            </a:r>
            <a:r>
              <a:rPr sz="2160" spc="-77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rule: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6321" y="2711246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606871" y="1894430"/>
            <a:ext cx="3749612" cy="706946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795847" y="877837"/>
            <a:ext cx="2554600" cy="394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 txBox="1"/>
          <p:nvPr/>
        </p:nvSpPr>
        <p:spPr>
          <a:xfrm>
            <a:off x="824534" y="1357862"/>
            <a:ext cx="3608786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e.g.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x = -2, y = </a:t>
            </a:r>
            <a:r>
              <a:rPr sz="2160" spc="-5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5,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z =</a:t>
            </a:r>
            <a:r>
              <a:rPr sz="2160" spc="-126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38751C"/>
                </a:solidFill>
                <a:latin typeface="Verdana" panose="020B0604030504040204" pitchFamily="34" charset="0"/>
                <a:cs typeface="Arial"/>
              </a:rPr>
              <a:t>-4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2249" y="2055687"/>
            <a:ext cx="1268727" cy="3514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753480" y="2860174"/>
            <a:ext cx="848676" cy="411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2326293" y="2800165"/>
            <a:ext cx="1843083" cy="531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2368288" y="1952818"/>
            <a:ext cx="1808783" cy="5572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 txBox="1"/>
          <p:nvPr/>
        </p:nvSpPr>
        <p:spPr>
          <a:xfrm>
            <a:off x="906749" y="3622429"/>
            <a:ext cx="856939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Want: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1516" y="3516450"/>
            <a:ext cx="1409120" cy="5572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Backpropagation: a simple example</a:t>
            </a:r>
            <a:endParaRPr lang="de-DE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5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0" y="1062990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3" y="946122"/>
                </a:lnTo>
                <a:lnTo>
                  <a:pt x="3321912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200399" y="1062990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2" y="946122"/>
                </a:lnTo>
                <a:lnTo>
                  <a:pt x="3321911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3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4685367" y="2272186"/>
            <a:ext cx="175451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4320" dirty="0">
                <a:latin typeface="Verdana" panose="020B0604030504040204" pitchFamily="34" charset="0"/>
                <a:cs typeface="Arial"/>
              </a:rPr>
              <a:t>f</a:t>
            </a:r>
            <a:endParaRPr sz="43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7737" y="3292453"/>
            <a:ext cx="2071688" cy="700088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207600" y="3293771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412306" y="1041413"/>
            <a:ext cx="1880235" cy="8001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72760" y="1806744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345623" y="2635601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42392" y="2598712"/>
            <a:ext cx="94949" cy="7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1764284" y="827507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1755712" y="818933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1692149" y="3372634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1683577" y="3364060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7043145" y="2200544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7034573" y="2191970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3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775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3" y="946122"/>
                </a:lnTo>
                <a:lnTo>
                  <a:pt x="3321912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135774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2" y="946122"/>
                </a:lnTo>
                <a:lnTo>
                  <a:pt x="3321911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3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8696325" y="2085975"/>
            <a:ext cx="447675" cy="3048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1485899" y="2968646"/>
            <a:ext cx="1674945" cy="56322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142975" y="2933230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485899" y="1062990"/>
            <a:ext cx="1742016" cy="417982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08134" y="1446203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280997" y="2275061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16423" y="2238172"/>
            <a:ext cx="94949" cy="7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1042071" y="844654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1033500" y="836081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1078706" y="3368994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1070134" y="3360419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978519" y="1840003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6969948" y="1831429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3516070" y="1418567"/>
            <a:ext cx="437196" cy="574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3507520" y="1409995"/>
            <a:ext cx="454343" cy="591503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3516069" y="2500915"/>
            <a:ext cx="368617" cy="6343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3507520" y="2492331"/>
            <a:ext cx="385763" cy="65151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 txBox="1"/>
          <p:nvPr/>
        </p:nvSpPr>
        <p:spPr>
          <a:xfrm>
            <a:off x="4073663" y="1118973"/>
            <a:ext cx="138360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“local</a:t>
            </a:r>
            <a:r>
              <a:rPr sz="162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gradient”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1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775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3" y="946122"/>
                </a:lnTo>
                <a:lnTo>
                  <a:pt x="3321912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135774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2" y="946122"/>
                </a:lnTo>
                <a:lnTo>
                  <a:pt x="3321911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3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ctrTitle" idx="4294967295"/>
          </p:nvPr>
        </p:nvSpPr>
        <p:spPr>
          <a:xfrm>
            <a:off x="8696325" y="2085975"/>
            <a:ext cx="447675" cy="304800"/>
          </a:xfrm>
          <a:prstGeom prst="rect">
            <a:avLst/>
          </a:prstGeom>
          <a:effectLst/>
        </p:spPr>
        <p:txBody>
          <a:bodyPr vert="horz" wrap="square" lIns="0" tIns="11430" rIns="0" bIns="0" rtlCol="0" anchor="ctr" anchorCtr="0">
            <a:spAutoFit/>
          </a:bodyPr>
          <a:lstStyle/>
          <a:p>
            <a:pPr marL="284036">
              <a:spcBef>
                <a:spcPts val="9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1580957" y="2968646"/>
            <a:ext cx="1579887" cy="49464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142975" y="2933230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339990" y="994410"/>
            <a:ext cx="1887926" cy="486562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08134" y="1446203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280997" y="2275061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16423" y="2238172"/>
            <a:ext cx="94949" cy="7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950450" y="795046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941878" y="786473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1167227" y="3300414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1167226" y="3283267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978519" y="1840003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6969948" y="1831429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3516070" y="1418567"/>
            <a:ext cx="437196" cy="574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3507520" y="1409995"/>
            <a:ext cx="454343" cy="591503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3516069" y="2500915"/>
            <a:ext cx="368617" cy="6343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3507520" y="2492331"/>
            <a:ext cx="385763" cy="65151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 txBox="1"/>
          <p:nvPr/>
        </p:nvSpPr>
        <p:spPr>
          <a:xfrm>
            <a:off x="4073663" y="1118973"/>
            <a:ext cx="138360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“local</a:t>
            </a:r>
            <a:r>
              <a:rPr sz="162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gradient”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84047" y="2447433"/>
            <a:ext cx="1900809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6297673" y="2410544"/>
            <a:ext cx="94949" cy="737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6905664" y="2556851"/>
            <a:ext cx="462914" cy="608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5" name="object 25"/>
          <p:cNvSpPr/>
          <p:nvPr/>
        </p:nvSpPr>
        <p:spPr>
          <a:xfrm>
            <a:off x="6897114" y="2548279"/>
            <a:ext cx="480060" cy="625793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6564252" y="3500209"/>
            <a:ext cx="1608148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gradients</a:t>
            </a:r>
            <a:endParaRPr sz="25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0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775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3" y="946122"/>
                </a:lnTo>
                <a:lnTo>
                  <a:pt x="3321912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135774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2" y="946122"/>
                </a:lnTo>
                <a:lnTo>
                  <a:pt x="3321911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3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ctrTitle" idx="4294967295"/>
          </p:nvPr>
        </p:nvSpPr>
        <p:spPr>
          <a:xfrm>
            <a:off x="8696325" y="2022475"/>
            <a:ext cx="447675" cy="304800"/>
          </a:xfrm>
          <a:prstGeom prst="rect">
            <a:avLst/>
          </a:prstGeom>
          <a:effectLst/>
        </p:spPr>
        <p:txBody>
          <a:bodyPr vert="horz" wrap="square" lIns="0" tIns="11430" rIns="0" bIns="0" rtlCol="0" anchor="ctr" anchorCtr="0">
            <a:spAutoFit/>
          </a:bodyPr>
          <a:lstStyle/>
          <a:p>
            <a:pPr marL="284036">
              <a:spcBef>
                <a:spcPts val="9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1089157" y="2968646"/>
            <a:ext cx="2071688" cy="700088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142975" y="2933230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347681" y="680872"/>
            <a:ext cx="1880235" cy="8001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08134" y="1446203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280997" y="2275061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16423" y="2238172"/>
            <a:ext cx="94949" cy="7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836505" y="381019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827933" y="372444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769266" y="3581363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748396" y="3572789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978519" y="1840003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6969948" y="1831429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6384047" y="2447433"/>
            <a:ext cx="1900809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6297673" y="2410544"/>
            <a:ext cx="94949" cy="737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6905664" y="2556851"/>
            <a:ext cx="462914" cy="608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6897114" y="2548279"/>
            <a:ext cx="480060" cy="625793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3516070" y="1418567"/>
            <a:ext cx="437196" cy="574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object 22"/>
          <p:cNvSpPr/>
          <p:nvPr/>
        </p:nvSpPr>
        <p:spPr>
          <a:xfrm>
            <a:off x="3507520" y="1409995"/>
            <a:ext cx="454343" cy="591503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3516069" y="2500915"/>
            <a:ext cx="368617" cy="6343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3507520" y="2492331"/>
            <a:ext cx="385763" cy="65151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5"/>
          <p:cNvSpPr txBox="1"/>
          <p:nvPr/>
        </p:nvSpPr>
        <p:spPr>
          <a:xfrm>
            <a:off x="4073663" y="1118973"/>
            <a:ext cx="138360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“local</a:t>
            </a:r>
            <a:r>
              <a:rPr sz="162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gradient”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76772" y="898008"/>
            <a:ext cx="1916456" cy="1397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1163465" y="924561"/>
            <a:ext cx="730377" cy="749807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1405629" y="845607"/>
            <a:ext cx="1845373" cy="797814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3" y="88643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1325643" y="806153"/>
            <a:ext cx="99798" cy="740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0" name="object 30"/>
          <p:cNvSpPr txBox="1"/>
          <p:nvPr/>
        </p:nvSpPr>
        <p:spPr>
          <a:xfrm>
            <a:off x="6564252" y="3500209"/>
            <a:ext cx="1536140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gradients</a:t>
            </a:r>
            <a:endParaRPr sz="25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9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775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3" y="946122"/>
                </a:lnTo>
                <a:lnTo>
                  <a:pt x="3321912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135774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2" y="946122"/>
                </a:lnTo>
                <a:lnTo>
                  <a:pt x="3321911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3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ctrTitle" idx="4294967295"/>
          </p:nvPr>
        </p:nvSpPr>
        <p:spPr>
          <a:xfrm>
            <a:off x="8696325" y="2058988"/>
            <a:ext cx="447675" cy="303212"/>
          </a:xfrm>
          <a:prstGeom prst="rect">
            <a:avLst/>
          </a:prstGeom>
          <a:effectLst/>
        </p:spPr>
        <p:txBody>
          <a:bodyPr vert="horz" wrap="square" lIns="0" tIns="11430" rIns="0" bIns="0" rtlCol="0" anchor="ctr" anchorCtr="0">
            <a:spAutoFit/>
          </a:bodyPr>
          <a:lstStyle/>
          <a:p>
            <a:pPr marL="284036">
              <a:spcBef>
                <a:spcPts val="9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1089157" y="2968646"/>
            <a:ext cx="2071688" cy="700088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142975" y="2933230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347681" y="680872"/>
            <a:ext cx="1880235" cy="8001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08134" y="1446203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280997" y="2275061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16423" y="2238172"/>
            <a:ext cx="94949" cy="7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1699659" y="466966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1691087" y="458392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1627524" y="3012093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1618952" y="3003519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978519" y="1840003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6969948" y="1831429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6384047" y="2447433"/>
            <a:ext cx="1900809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6297673" y="2410544"/>
            <a:ext cx="94949" cy="737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6905664" y="2556851"/>
            <a:ext cx="462914" cy="608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6897114" y="2548279"/>
            <a:ext cx="480060" cy="625793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3516070" y="1418567"/>
            <a:ext cx="437196" cy="574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object 22"/>
          <p:cNvSpPr/>
          <p:nvPr/>
        </p:nvSpPr>
        <p:spPr>
          <a:xfrm>
            <a:off x="3507520" y="1409995"/>
            <a:ext cx="454343" cy="591503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3516069" y="2500915"/>
            <a:ext cx="368617" cy="6343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3507520" y="2492331"/>
            <a:ext cx="385763" cy="65151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5"/>
          <p:cNvSpPr txBox="1"/>
          <p:nvPr/>
        </p:nvSpPr>
        <p:spPr>
          <a:xfrm>
            <a:off x="4073663" y="1118973"/>
            <a:ext cx="138360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“local</a:t>
            </a:r>
            <a:r>
              <a:rPr sz="162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gradient”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76772" y="898008"/>
            <a:ext cx="1916456" cy="1397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1163465" y="924561"/>
            <a:ext cx="730377" cy="749807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1539457" y="3127525"/>
            <a:ext cx="1919432" cy="11883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1533530" y="3561270"/>
            <a:ext cx="690372" cy="716661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0" name="object 30"/>
          <p:cNvSpPr/>
          <p:nvPr/>
        </p:nvSpPr>
        <p:spPr>
          <a:xfrm>
            <a:off x="1405629" y="845607"/>
            <a:ext cx="1845373" cy="797814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3" y="88643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31"/>
          <p:cNvSpPr/>
          <p:nvPr/>
        </p:nvSpPr>
        <p:spPr>
          <a:xfrm>
            <a:off x="1325643" y="806153"/>
            <a:ext cx="99798" cy="740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2" name="object 32"/>
          <p:cNvSpPr/>
          <p:nvPr/>
        </p:nvSpPr>
        <p:spPr>
          <a:xfrm>
            <a:off x="1222595" y="3051759"/>
            <a:ext cx="2079117" cy="716661"/>
          </a:xfrm>
          <a:custGeom>
            <a:avLst/>
            <a:gdLst/>
            <a:ahLst/>
            <a:cxnLst/>
            <a:rect l="l" t="t" r="r" b="b"/>
            <a:pathLst>
              <a:path w="2310130" h="796289">
                <a:moveTo>
                  <a:pt x="2309630" y="0"/>
                </a:moveTo>
                <a:lnTo>
                  <a:pt x="0" y="795873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33"/>
          <p:cNvSpPr/>
          <p:nvPr/>
        </p:nvSpPr>
        <p:spPr>
          <a:xfrm>
            <a:off x="1140461" y="3732698"/>
            <a:ext cx="99931" cy="70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4" name="object 34"/>
          <p:cNvSpPr txBox="1"/>
          <p:nvPr/>
        </p:nvSpPr>
        <p:spPr>
          <a:xfrm>
            <a:off x="6564252" y="3500209"/>
            <a:ext cx="1652171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gradients</a:t>
            </a:r>
            <a:endParaRPr sz="25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0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775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3" y="946122"/>
                </a:lnTo>
                <a:lnTo>
                  <a:pt x="3321912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135774" y="70244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8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6"/>
                </a:lnTo>
                <a:lnTo>
                  <a:pt x="3253044" y="860714"/>
                </a:lnTo>
                <a:lnTo>
                  <a:pt x="3277213" y="903105"/>
                </a:lnTo>
                <a:lnTo>
                  <a:pt x="3300172" y="946122"/>
                </a:lnTo>
                <a:lnTo>
                  <a:pt x="3321911" y="989740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1"/>
                </a:lnTo>
                <a:lnTo>
                  <a:pt x="3396440" y="1169669"/>
                </a:lnTo>
                <a:lnTo>
                  <a:pt x="3411910" y="1215883"/>
                </a:lnTo>
                <a:lnTo>
                  <a:pt x="3426092" y="1262536"/>
                </a:lnTo>
                <a:lnTo>
                  <a:pt x="3438977" y="1309602"/>
                </a:lnTo>
                <a:lnTo>
                  <a:pt x="3450552" y="1357053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5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2281238"/>
            <a:ext cx="449263" cy="3048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1089157" y="2968646"/>
            <a:ext cx="2071688" cy="700088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142975" y="2933230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347681" y="680872"/>
            <a:ext cx="1880235" cy="8001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08134" y="1446203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280997" y="2275061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16423" y="2238172"/>
            <a:ext cx="94949" cy="7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1699659" y="466966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1691087" y="458392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1627524" y="3012093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1618952" y="3003519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978519" y="1840003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6969948" y="1831429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6384047" y="2447433"/>
            <a:ext cx="1900809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6297673" y="2410544"/>
            <a:ext cx="94949" cy="737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6905664" y="2556851"/>
            <a:ext cx="462914" cy="608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6897114" y="2548279"/>
            <a:ext cx="480060" cy="625793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3516070" y="1418567"/>
            <a:ext cx="437196" cy="574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object 22"/>
          <p:cNvSpPr/>
          <p:nvPr/>
        </p:nvSpPr>
        <p:spPr>
          <a:xfrm>
            <a:off x="3507520" y="1409995"/>
            <a:ext cx="454343" cy="591503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3516069" y="2500915"/>
            <a:ext cx="368617" cy="6343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3507520" y="2492331"/>
            <a:ext cx="385763" cy="65151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5"/>
          <p:cNvSpPr txBox="1"/>
          <p:nvPr/>
        </p:nvSpPr>
        <p:spPr>
          <a:xfrm>
            <a:off x="4073663" y="1118973"/>
            <a:ext cx="138360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“local</a:t>
            </a:r>
            <a:r>
              <a:rPr sz="162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gradient”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76772" y="898008"/>
            <a:ext cx="1916456" cy="1397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1163465" y="924561"/>
            <a:ext cx="730377" cy="749807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1539457" y="3127525"/>
            <a:ext cx="1919432" cy="11883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1533530" y="3561270"/>
            <a:ext cx="690372" cy="716661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0" name="object 30"/>
          <p:cNvSpPr/>
          <p:nvPr/>
        </p:nvSpPr>
        <p:spPr>
          <a:xfrm>
            <a:off x="457201" y="257176"/>
            <a:ext cx="1007555" cy="1013270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0" y="1125537"/>
                </a:moveTo>
                <a:lnTo>
                  <a:pt x="0" y="0"/>
                </a:lnTo>
                <a:lnTo>
                  <a:pt x="1118890" y="0"/>
                </a:ln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2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5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31"/>
          <p:cNvSpPr/>
          <p:nvPr/>
        </p:nvSpPr>
        <p:spPr>
          <a:xfrm>
            <a:off x="457201" y="257176"/>
            <a:ext cx="1007555" cy="1013270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2" name="object 32"/>
          <p:cNvSpPr/>
          <p:nvPr/>
        </p:nvSpPr>
        <p:spPr>
          <a:xfrm>
            <a:off x="457200" y="2933245"/>
            <a:ext cx="632079" cy="1953387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523781" y="2170077"/>
                </a:moveTo>
                <a:lnTo>
                  <a:pt x="0" y="2170077"/>
                </a:lnTo>
                <a:lnTo>
                  <a:pt x="0" y="0"/>
                </a:ln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2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1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5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33"/>
          <p:cNvSpPr/>
          <p:nvPr/>
        </p:nvSpPr>
        <p:spPr>
          <a:xfrm>
            <a:off x="457200" y="2933245"/>
            <a:ext cx="632079" cy="1953387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4" name="object 34"/>
          <p:cNvSpPr/>
          <p:nvPr/>
        </p:nvSpPr>
        <p:spPr>
          <a:xfrm>
            <a:off x="1405629" y="845607"/>
            <a:ext cx="1845373" cy="797814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3" y="88643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5" name="object 35"/>
          <p:cNvSpPr/>
          <p:nvPr/>
        </p:nvSpPr>
        <p:spPr>
          <a:xfrm>
            <a:off x="1325643" y="806153"/>
            <a:ext cx="99798" cy="740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6" name="object 36"/>
          <p:cNvSpPr/>
          <p:nvPr/>
        </p:nvSpPr>
        <p:spPr>
          <a:xfrm>
            <a:off x="1222595" y="3051759"/>
            <a:ext cx="2079117" cy="716661"/>
          </a:xfrm>
          <a:custGeom>
            <a:avLst/>
            <a:gdLst/>
            <a:ahLst/>
            <a:cxnLst/>
            <a:rect l="l" t="t" r="r" b="b"/>
            <a:pathLst>
              <a:path w="2310130" h="796289">
                <a:moveTo>
                  <a:pt x="2309630" y="0"/>
                </a:moveTo>
                <a:lnTo>
                  <a:pt x="0" y="795873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7" name="object 37"/>
          <p:cNvSpPr/>
          <p:nvPr/>
        </p:nvSpPr>
        <p:spPr>
          <a:xfrm>
            <a:off x="1140461" y="3732698"/>
            <a:ext cx="99931" cy="706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8" name="object 38"/>
          <p:cNvSpPr txBox="1"/>
          <p:nvPr/>
        </p:nvSpPr>
        <p:spPr>
          <a:xfrm>
            <a:off x="6564252" y="3500209"/>
            <a:ext cx="1660988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gradients</a:t>
            </a:r>
            <a:endParaRPr sz="25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46" name="Date Placeholder 4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9023" y="683720"/>
            <a:ext cx="5005940" cy="3335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6939531" y="4038761"/>
            <a:ext cx="948690" cy="1481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450" u="sng" spc="-4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4"/>
              </a:rPr>
              <a:t>This image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  <a:hlinkClick r:id="rId4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is </a:t>
            </a:r>
            <a:r>
              <a:rPr sz="450" u="sng" spc="-4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5"/>
              </a:rPr>
              <a:t>CC0 1.0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  <a:hlinkClick r:id="rId5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public</a:t>
            </a:r>
            <a:r>
              <a:rPr sz="450" spc="-49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domain</a:t>
            </a:r>
            <a:endParaRPr sz="45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Optimization</a:t>
            </a:r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2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731" y="1204581"/>
            <a:ext cx="4318529" cy="255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836977" y="1262073"/>
            <a:ext cx="2663190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add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</a:t>
            </a:r>
            <a:r>
              <a:rPr sz="1620" spc="-72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distributor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Patterns in backward flow</a:t>
            </a:r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84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731" y="1204581"/>
            <a:ext cx="4318529" cy="255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36977" y="1166062"/>
            <a:ext cx="2663190" cy="1020344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lnSpc>
                <a:spcPct val="138900"/>
              </a:lnSpc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add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 distributor  </a:t>
            </a:r>
            <a:endParaRPr lang="de-DE" sz="1620" spc="-5" dirty="0" smtClean="0">
              <a:latin typeface="Verdana" panose="020B0604030504040204" pitchFamily="34" charset="0"/>
              <a:cs typeface="Arial"/>
            </a:endParaRPr>
          </a:p>
          <a:p>
            <a:pPr marL="11430" marR="4572">
              <a:lnSpc>
                <a:spcPct val="138900"/>
              </a:lnSpc>
              <a:spcBef>
                <a:spcPts val="90"/>
              </a:spcBef>
              <a:buClr>
                <a:schemeClr val="tx1"/>
              </a:buClr>
            </a:pPr>
            <a:r>
              <a:rPr sz="1620" spc="-5" dirty="0" smtClean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Q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: What is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a </a:t>
            </a:r>
            <a:r>
              <a:rPr sz="1620" b="1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max</a:t>
            </a:r>
            <a:r>
              <a:rPr sz="1620" b="1" spc="-1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gate?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Patterns in backward flow</a:t>
            </a:r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3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731" y="1204581"/>
            <a:ext cx="4318529" cy="255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36977" y="1166061"/>
            <a:ext cx="2663190" cy="1208279"/>
          </a:xfrm>
          <a:prstGeom prst="rect">
            <a:avLst/>
          </a:prstGeom>
          <a:effectLst/>
        </p:spPr>
        <p:txBody>
          <a:bodyPr vert="horz" wrap="square" lIns="0" tIns="107442" rIns="0" bIns="0" rtlCol="0">
            <a:spAutoFit/>
          </a:bodyPr>
          <a:lstStyle/>
          <a:p>
            <a:pPr marL="11430">
              <a:spcBef>
                <a:spcPts val="846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add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</a:t>
            </a:r>
            <a:r>
              <a:rPr sz="1620" spc="-72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distributor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 marL="11430">
              <a:spcBef>
                <a:spcPts val="756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max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</a:t>
            </a:r>
            <a:r>
              <a:rPr sz="1620" spc="-32" dirty="0"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latin typeface="Verdana" panose="020B0604030504040204" pitchFamily="34" charset="0"/>
                <a:cs typeface="Arial"/>
              </a:rPr>
              <a:t>router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Patterns in backward flow</a:t>
            </a:r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8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731" y="1204581"/>
            <a:ext cx="4318529" cy="255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36977" y="1166061"/>
            <a:ext cx="2663190" cy="1949573"/>
          </a:xfrm>
          <a:prstGeom prst="rect">
            <a:avLst/>
          </a:prstGeom>
          <a:effectLst/>
        </p:spPr>
        <p:txBody>
          <a:bodyPr vert="horz" wrap="square" lIns="0" tIns="107442" rIns="0" bIns="0" rtlCol="0">
            <a:spAutoFit/>
          </a:bodyPr>
          <a:lstStyle/>
          <a:p>
            <a:pPr marL="11430">
              <a:spcBef>
                <a:spcPts val="846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add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</a:t>
            </a:r>
            <a:r>
              <a:rPr sz="1620" spc="-72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distributor</a:t>
            </a:r>
            <a:endParaRPr sz="1620" dirty="0">
              <a:latin typeface="Verdana" panose="020B0604030504040204" pitchFamily="34" charset="0"/>
              <a:cs typeface="Arial"/>
            </a:endParaRPr>
          </a:p>
          <a:p>
            <a:pPr marL="11430" marR="324041">
              <a:lnSpc>
                <a:spcPct val="138900"/>
              </a:lnSpc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max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</a:t>
            </a:r>
            <a:r>
              <a:rPr sz="1620" spc="-81" dirty="0"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latin typeface="Verdana" panose="020B0604030504040204" pitchFamily="34" charset="0"/>
                <a:cs typeface="Arial"/>
              </a:rPr>
              <a:t>router  </a:t>
            </a:r>
            <a:endParaRPr lang="de-DE" sz="1620" dirty="0" smtClean="0">
              <a:latin typeface="Verdana" panose="020B0604030504040204" pitchFamily="34" charset="0"/>
              <a:cs typeface="Arial"/>
            </a:endParaRPr>
          </a:p>
          <a:p>
            <a:pPr marL="11430" marR="324041">
              <a:lnSpc>
                <a:spcPct val="138900"/>
              </a:lnSpc>
              <a:buClr>
                <a:schemeClr val="tx1"/>
              </a:buClr>
            </a:pPr>
            <a:r>
              <a:rPr sz="1620" spc="-5" dirty="0" smtClean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Q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: What is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a </a:t>
            </a:r>
            <a:r>
              <a:rPr sz="1620" b="1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mul</a:t>
            </a:r>
            <a:r>
              <a:rPr sz="1620" b="1" spc="-32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gate?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Patterns in backward flow</a:t>
            </a:r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8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731" y="1204581"/>
            <a:ext cx="4318529" cy="255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36977" y="1166061"/>
            <a:ext cx="2663190" cy="211622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lnSpc>
                <a:spcPct val="138900"/>
              </a:lnSpc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add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 distributor  </a:t>
            </a:r>
            <a:endParaRPr lang="de-DE" sz="1620" spc="-5" dirty="0" smtClean="0">
              <a:latin typeface="Verdana" panose="020B0604030504040204" pitchFamily="34" charset="0"/>
              <a:cs typeface="Arial"/>
            </a:endParaRPr>
          </a:p>
          <a:p>
            <a:pPr marL="11430" marR="4572">
              <a:lnSpc>
                <a:spcPct val="138900"/>
              </a:lnSpc>
              <a:spcBef>
                <a:spcPts val="90"/>
              </a:spcBef>
              <a:buClr>
                <a:schemeClr val="tx1"/>
              </a:buClr>
            </a:pPr>
            <a:r>
              <a:rPr sz="1620" b="1" spc="-5" dirty="0" smtClean="0">
                <a:latin typeface="Verdana" panose="020B0604030504040204" pitchFamily="34" charset="0"/>
                <a:cs typeface="Arial"/>
              </a:rPr>
              <a:t>max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 </a:t>
            </a:r>
            <a:r>
              <a:rPr sz="1620" dirty="0">
                <a:latin typeface="Verdana" panose="020B0604030504040204" pitchFamily="34" charset="0"/>
                <a:cs typeface="Arial"/>
              </a:rPr>
              <a:t>router  </a:t>
            </a:r>
            <a:endParaRPr lang="de-DE" sz="1620" dirty="0" smtClean="0">
              <a:latin typeface="Verdana" panose="020B0604030504040204" pitchFamily="34" charset="0"/>
              <a:cs typeface="Arial"/>
            </a:endParaRPr>
          </a:p>
          <a:p>
            <a:pPr marL="11430" marR="4572">
              <a:lnSpc>
                <a:spcPct val="138900"/>
              </a:lnSpc>
              <a:spcBef>
                <a:spcPts val="90"/>
              </a:spcBef>
              <a:buClr>
                <a:schemeClr val="tx1"/>
              </a:buClr>
            </a:pPr>
            <a:r>
              <a:rPr sz="1620" b="1" spc="-5" dirty="0" err="1" smtClean="0">
                <a:latin typeface="Verdana" panose="020B0604030504040204" pitchFamily="34" charset="0"/>
                <a:cs typeface="Arial"/>
              </a:rPr>
              <a:t>mul</a:t>
            </a:r>
            <a:r>
              <a:rPr sz="1620" b="1" spc="-5" dirty="0" smtClean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gate: gradient</a:t>
            </a:r>
            <a:r>
              <a:rPr sz="1620" spc="-45" dirty="0"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latin typeface="Verdana" panose="020B0604030504040204" pitchFamily="34" charset="0"/>
                <a:cs typeface="Arial"/>
              </a:rPr>
              <a:t>switcher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Patterns in backward flow</a:t>
            </a:r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1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6127" y="1901201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8"/>
                </a:moveTo>
                <a:lnTo>
                  <a:pt x="384525" y="860566"/>
                </a:lnTo>
                <a:lnTo>
                  <a:pt x="338968" y="853144"/>
                </a:lnTo>
                <a:lnTo>
                  <a:pt x="295141" y="841097"/>
                </a:lnTo>
                <a:lnTo>
                  <a:pt x="253308" y="824687"/>
                </a:lnTo>
                <a:lnTo>
                  <a:pt x="213732" y="804178"/>
                </a:lnTo>
                <a:lnTo>
                  <a:pt x="176676" y="779834"/>
                </a:lnTo>
                <a:lnTo>
                  <a:pt x="142403" y="751916"/>
                </a:lnTo>
                <a:lnTo>
                  <a:pt x="111177" y="720689"/>
                </a:lnTo>
                <a:lnTo>
                  <a:pt x="83260" y="686416"/>
                </a:lnTo>
                <a:lnTo>
                  <a:pt x="58916" y="649359"/>
                </a:lnTo>
                <a:lnTo>
                  <a:pt x="38408" y="609783"/>
                </a:lnTo>
                <a:lnTo>
                  <a:pt x="21999" y="567951"/>
                </a:lnTo>
                <a:lnTo>
                  <a:pt x="9953" y="524126"/>
                </a:lnTo>
                <a:lnTo>
                  <a:pt x="2532" y="478571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1999" y="295146"/>
                </a:lnTo>
                <a:lnTo>
                  <a:pt x="38408" y="253314"/>
                </a:lnTo>
                <a:lnTo>
                  <a:pt x="58916" y="213738"/>
                </a:lnTo>
                <a:lnTo>
                  <a:pt x="83260" y="176682"/>
                </a:lnTo>
                <a:lnTo>
                  <a:pt x="111177" y="142408"/>
                </a:lnTo>
                <a:lnTo>
                  <a:pt x="142403" y="111181"/>
                </a:lnTo>
                <a:lnTo>
                  <a:pt x="176676" y="83264"/>
                </a:lnTo>
                <a:lnTo>
                  <a:pt x="213732" y="58919"/>
                </a:lnTo>
                <a:lnTo>
                  <a:pt x="253308" y="38410"/>
                </a:lnTo>
                <a:lnTo>
                  <a:pt x="295141" y="22000"/>
                </a:lnTo>
                <a:lnTo>
                  <a:pt x="338968" y="9953"/>
                </a:lnTo>
                <a:lnTo>
                  <a:pt x="384525" y="2532"/>
                </a:lnTo>
                <a:lnTo>
                  <a:pt x="431549" y="0"/>
                </a:lnTo>
                <a:lnTo>
                  <a:pt x="480242" y="2754"/>
                </a:lnTo>
                <a:lnTo>
                  <a:pt x="527940" y="10901"/>
                </a:lnTo>
                <a:lnTo>
                  <a:pt x="574219" y="24265"/>
                </a:lnTo>
                <a:lnTo>
                  <a:pt x="618658" y="42672"/>
                </a:lnTo>
                <a:lnTo>
                  <a:pt x="660832" y="65946"/>
                </a:lnTo>
                <a:lnTo>
                  <a:pt x="700320" y="93913"/>
                </a:lnTo>
                <a:lnTo>
                  <a:pt x="736698" y="126397"/>
                </a:lnTo>
                <a:lnTo>
                  <a:pt x="769180" y="162777"/>
                </a:lnTo>
                <a:lnTo>
                  <a:pt x="797147" y="202265"/>
                </a:lnTo>
                <a:lnTo>
                  <a:pt x="820421" y="244439"/>
                </a:lnTo>
                <a:lnTo>
                  <a:pt x="838829" y="288877"/>
                </a:lnTo>
                <a:lnTo>
                  <a:pt x="852195" y="335156"/>
                </a:lnTo>
                <a:lnTo>
                  <a:pt x="860343" y="382854"/>
                </a:lnTo>
                <a:lnTo>
                  <a:pt x="863098" y="431549"/>
                </a:lnTo>
                <a:lnTo>
                  <a:pt x="860566" y="478571"/>
                </a:lnTo>
                <a:lnTo>
                  <a:pt x="853145" y="524126"/>
                </a:lnTo>
                <a:lnTo>
                  <a:pt x="841098" y="567951"/>
                </a:lnTo>
                <a:lnTo>
                  <a:pt x="824689" y="609783"/>
                </a:lnTo>
                <a:lnTo>
                  <a:pt x="804181" y="649359"/>
                </a:lnTo>
                <a:lnTo>
                  <a:pt x="779837" y="686416"/>
                </a:lnTo>
                <a:lnTo>
                  <a:pt x="751920" y="720689"/>
                </a:lnTo>
                <a:lnTo>
                  <a:pt x="720694" y="751916"/>
                </a:lnTo>
                <a:lnTo>
                  <a:pt x="686421" y="779834"/>
                </a:lnTo>
                <a:lnTo>
                  <a:pt x="649365" y="804178"/>
                </a:lnTo>
                <a:lnTo>
                  <a:pt x="609789" y="824687"/>
                </a:lnTo>
                <a:lnTo>
                  <a:pt x="567956" y="841097"/>
                </a:lnTo>
                <a:lnTo>
                  <a:pt x="524130" y="853144"/>
                </a:lnTo>
                <a:lnTo>
                  <a:pt x="478573" y="860566"/>
                </a:lnTo>
                <a:lnTo>
                  <a:pt x="431549" y="86309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076127" y="1901201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1999" y="295146"/>
                </a:lnTo>
                <a:lnTo>
                  <a:pt x="38408" y="253314"/>
                </a:lnTo>
                <a:lnTo>
                  <a:pt x="58916" y="213738"/>
                </a:lnTo>
                <a:lnTo>
                  <a:pt x="83260" y="176682"/>
                </a:lnTo>
                <a:lnTo>
                  <a:pt x="111177" y="142408"/>
                </a:lnTo>
                <a:lnTo>
                  <a:pt x="142403" y="111181"/>
                </a:lnTo>
                <a:lnTo>
                  <a:pt x="176676" y="83264"/>
                </a:lnTo>
                <a:lnTo>
                  <a:pt x="213732" y="58919"/>
                </a:lnTo>
                <a:lnTo>
                  <a:pt x="253308" y="38410"/>
                </a:lnTo>
                <a:lnTo>
                  <a:pt x="295141" y="22000"/>
                </a:lnTo>
                <a:lnTo>
                  <a:pt x="338968" y="9953"/>
                </a:lnTo>
                <a:lnTo>
                  <a:pt x="384525" y="2532"/>
                </a:lnTo>
                <a:lnTo>
                  <a:pt x="431549" y="0"/>
                </a:lnTo>
                <a:lnTo>
                  <a:pt x="480242" y="2754"/>
                </a:lnTo>
                <a:lnTo>
                  <a:pt x="527940" y="10901"/>
                </a:lnTo>
                <a:lnTo>
                  <a:pt x="574219" y="24265"/>
                </a:lnTo>
                <a:lnTo>
                  <a:pt x="618658" y="42672"/>
                </a:lnTo>
                <a:lnTo>
                  <a:pt x="660832" y="65946"/>
                </a:lnTo>
                <a:lnTo>
                  <a:pt x="700320" y="93913"/>
                </a:lnTo>
                <a:lnTo>
                  <a:pt x="736698" y="126397"/>
                </a:lnTo>
                <a:lnTo>
                  <a:pt x="769180" y="162777"/>
                </a:lnTo>
                <a:lnTo>
                  <a:pt x="797147" y="202265"/>
                </a:lnTo>
                <a:lnTo>
                  <a:pt x="820421" y="244439"/>
                </a:lnTo>
                <a:lnTo>
                  <a:pt x="838829" y="288877"/>
                </a:lnTo>
                <a:lnTo>
                  <a:pt x="852195" y="335156"/>
                </a:lnTo>
                <a:lnTo>
                  <a:pt x="860343" y="382854"/>
                </a:lnTo>
                <a:lnTo>
                  <a:pt x="863098" y="431549"/>
                </a:lnTo>
                <a:lnTo>
                  <a:pt x="860566" y="478570"/>
                </a:lnTo>
                <a:lnTo>
                  <a:pt x="853145" y="524126"/>
                </a:lnTo>
                <a:lnTo>
                  <a:pt x="841098" y="567951"/>
                </a:lnTo>
                <a:lnTo>
                  <a:pt x="824689" y="609783"/>
                </a:lnTo>
                <a:lnTo>
                  <a:pt x="804181" y="649359"/>
                </a:lnTo>
                <a:lnTo>
                  <a:pt x="779837" y="686416"/>
                </a:lnTo>
                <a:lnTo>
                  <a:pt x="751920" y="720689"/>
                </a:lnTo>
                <a:lnTo>
                  <a:pt x="720694" y="751916"/>
                </a:lnTo>
                <a:lnTo>
                  <a:pt x="686421" y="779834"/>
                </a:lnTo>
                <a:lnTo>
                  <a:pt x="649365" y="804178"/>
                </a:lnTo>
                <a:lnTo>
                  <a:pt x="609789" y="824687"/>
                </a:lnTo>
                <a:lnTo>
                  <a:pt x="567956" y="841097"/>
                </a:lnTo>
                <a:lnTo>
                  <a:pt x="524130" y="853144"/>
                </a:lnTo>
                <a:lnTo>
                  <a:pt x="478573" y="860565"/>
                </a:lnTo>
                <a:lnTo>
                  <a:pt x="431549" y="863098"/>
                </a:lnTo>
                <a:lnTo>
                  <a:pt x="384525" y="860565"/>
                </a:lnTo>
                <a:lnTo>
                  <a:pt x="338968" y="853144"/>
                </a:lnTo>
                <a:lnTo>
                  <a:pt x="295141" y="841097"/>
                </a:lnTo>
                <a:lnTo>
                  <a:pt x="253308" y="824687"/>
                </a:lnTo>
                <a:lnTo>
                  <a:pt x="213732" y="804178"/>
                </a:lnTo>
                <a:lnTo>
                  <a:pt x="176676" y="779834"/>
                </a:lnTo>
                <a:lnTo>
                  <a:pt x="142403" y="751916"/>
                </a:lnTo>
                <a:lnTo>
                  <a:pt x="111177" y="720689"/>
                </a:lnTo>
                <a:lnTo>
                  <a:pt x="83260" y="686416"/>
                </a:lnTo>
                <a:lnTo>
                  <a:pt x="58916" y="649359"/>
                </a:lnTo>
                <a:lnTo>
                  <a:pt x="38408" y="609783"/>
                </a:lnTo>
                <a:lnTo>
                  <a:pt x="21999" y="567951"/>
                </a:lnTo>
                <a:lnTo>
                  <a:pt x="9953" y="524126"/>
                </a:lnTo>
                <a:lnTo>
                  <a:pt x="2532" y="478570"/>
                </a:lnTo>
                <a:lnTo>
                  <a:pt x="0" y="431549"/>
                </a:lnTo>
                <a:close/>
              </a:path>
            </a:pathLst>
          </a:custGeom>
          <a:ln w="2857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3832779" y="1429624"/>
            <a:ext cx="1374458" cy="726377"/>
          </a:xfrm>
          <a:custGeom>
            <a:avLst/>
            <a:gdLst/>
            <a:ahLst/>
            <a:cxnLst/>
            <a:rect l="l" t="t" r="r" b="b"/>
            <a:pathLst>
              <a:path w="1527175" h="807085">
                <a:moveTo>
                  <a:pt x="0" y="806700"/>
                </a:moveTo>
                <a:lnTo>
                  <a:pt x="1526871" y="0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5200348" y="1411449"/>
            <a:ext cx="41148" cy="30861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14699" y="34102"/>
                </a:moveTo>
                <a:lnTo>
                  <a:pt x="0" y="6282"/>
                </a:lnTo>
                <a:lnTo>
                  <a:pt x="45574" y="0"/>
                </a:lnTo>
                <a:lnTo>
                  <a:pt x="14699" y="34102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5200348" y="1411449"/>
            <a:ext cx="41148" cy="30861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14699" y="34102"/>
                </a:moveTo>
                <a:lnTo>
                  <a:pt x="45574" y="0"/>
                </a:lnTo>
                <a:lnTo>
                  <a:pt x="0" y="6282"/>
                </a:lnTo>
                <a:lnTo>
                  <a:pt x="14699" y="34102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5252435" y="1020554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8"/>
                </a:moveTo>
                <a:lnTo>
                  <a:pt x="384525" y="860566"/>
                </a:lnTo>
                <a:lnTo>
                  <a:pt x="338968" y="853144"/>
                </a:lnTo>
                <a:lnTo>
                  <a:pt x="295141" y="841097"/>
                </a:lnTo>
                <a:lnTo>
                  <a:pt x="253308" y="824687"/>
                </a:lnTo>
                <a:lnTo>
                  <a:pt x="213732" y="804178"/>
                </a:lnTo>
                <a:lnTo>
                  <a:pt x="176676" y="779834"/>
                </a:lnTo>
                <a:lnTo>
                  <a:pt x="142403" y="751916"/>
                </a:lnTo>
                <a:lnTo>
                  <a:pt x="111177" y="720689"/>
                </a:lnTo>
                <a:lnTo>
                  <a:pt x="83260" y="686416"/>
                </a:lnTo>
                <a:lnTo>
                  <a:pt x="58916" y="649359"/>
                </a:lnTo>
                <a:lnTo>
                  <a:pt x="38408" y="609783"/>
                </a:lnTo>
                <a:lnTo>
                  <a:pt x="21999" y="567951"/>
                </a:lnTo>
                <a:lnTo>
                  <a:pt x="9953" y="524126"/>
                </a:lnTo>
                <a:lnTo>
                  <a:pt x="2532" y="478571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1999" y="295146"/>
                </a:lnTo>
                <a:lnTo>
                  <a:pt x="38408" y="253314"/>
                </a:lnTo>
                <a:lnTo>
                  <a:pt x="58916" y="213738"/>
                </a:lnTo>
                <a:lnTo>
                  <a:pt x="83260" y="176682"/>
                </a:lnTo>
                <a:lnTo>
                  <a:pt x="111177" y="142408"/>
                </a:lnTo>
                <a:lnTo>
                  <a:pt x="142403" y="111181"/>
                </a:lnTo>
                <a:lnTo>
                  <a:pt x="176676" y="83264"/>
                </a:lnTo>
                <a:lnTo>
                  <a:pt x="213732" y="58919"/>
                </a:lnTo>
                <a:lnTo>
                  <a:pt x="253308" y="38410"/>
                </a:lnTo>
                <a:lnTo>
                  <a:pt x="295141" y="22000"/>
                </a:lnTo>
                <a:lnTo>
                  <a:pt x="338968" y="9953"/>
                </a:lnTo>
                <a:lnTo>
                  <a:pt x="384525" y="2532"/>
                </a:lnTo>
                <a:lnTo>
                  <a:pt x="431549" y="0"/>
                </a:lnTo>
                <a:lnTo>
                  <a:pt x="480242" y="2754"/>
                </a:lnTo>
                <a:lnTo>
                  <a:pt x="527940" y="10901"/>
                </a:lnTo>
                <a:lnTo>
                  <a:pt x="574219" y="24265"/>
                </a:lnTo>
                <a:lnTo>
                  <a:pt x="618658" y="42672"/>
                </a:lnTo>
                <a:lnTo>
                  <a:pt x="660832" y="65946"/>
                </a:lnTo>
                <a:lnTo>
                  <a:pt x="700320" y="93913"/>
                </a:lnTo>
                <a:lnTo>
                  <a:pt x="736698" y="126397"/>
                </a:lnTo>
                <a:lnTo>
                  <a:pt x="769180" y="162777"/>
                </a:lnTo>
                <a:lnTo>
                  <a:pt x="797147" y="202265"/>
                </a:lnTo>
                <a:lnTo>
                  <a:pt x="820421" y="244439"/>
                </a:lnTo>
                <a:lnTo>
                  <a:pt x="838829" y="288877"/>
                </a:lnTo>
                <a:lnTo>
                  <a:pt x="852195" y="335156"/>
                </a:lnTo>
                <a:lnTo>
                  <a:pt x="860343" y="382854"/>
                </a:lnTo>
                <a:lnTo>
                  <a:pt x="863098" y="431549"/>
                </a:lnTo>
                <a:lnTo>
                  <a:pt x="860566" y="478571"/>
                </a:lnTo>
                <a:lnTo>
                  <a:pt x="853145" y="524126"/>
                </a:lnTo>
                <a:lnTo>
                  <a:pt x="841098" y="567951"/>
                </a:lnTo>
                <a:lnTo>
                  <a:pt x="824689" y="609783"/>
                </a:lnTo>
                <a:lnTo>
                  <a:pt x="804181" y="649359"/>
                </a:lnTo>
                <a:lnTo>
                  <a:pt x="779837" y="686416"/>
                </a:lnTo>
                <a:lnTo>
                  <a:pt x="751920" y="720689"/>
                </a:lnTo>
                <a:lnTo>
                  <a:pt x="720694" y="751916"/>
                </a:lnTo>
                <a:lnTo>
                  <a:pt x="686421" y="779834"/>
                </a:lnTo>
                <a:lnTo>
                  <a:pt x="649365" y="804178"/>
                </a:lnTo>
                <a:lnTo>
                  <a:pt x="609789" y="824687"/>
                </a:lnTo>
                <a:lnTo>
                  <a:pt x="567956" y="841097"/>
                </a:lnTo>
                <a:lnTo>
                  <a:pt x="524130" y="853144"/>
                </a:lnTo>
                <a:lnTo>
                  <a:pt x="478573" y="860566"/>
                </a:lnTo>
                <a:lnTo>
                  <a:pt x="431549" y="86309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5252435" y="1020554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1999" y="295146"/>
                </a:lnTo>
                <a:lnTo>
                  <a:pt x="38408" y="253314"/>
                </a:lnTo>
                <a:lnTo>
                  <a:pt x="58916" y="213738"/>
                </a:lnTo>
                <a:lnTo>
                  <a:pt x="83260" y="176682"/>
                </a:lnTo>
                <a:lnTo>
                  <a:pt x="111177" y="142408"/>
                </a:lnTo>
                <a:lnTo>
                  <a:pt x="142403" y="111181"/>
                </a:lnTo>
                <a:lnTo>
                  <a:pt x="176676" y="83264"/>
                </a:lnTo>
                <a:lnTo>
                  <a:pt x="213732" y="58919"/>
                </a:lnTo>
                <a:lnTo>
                  <a:pt x="253308" y="38410"/>
                </a:lnTo>
                <a:lnTo>
                  <a:pt x="295141" y="22000"/>
                </a:lnTo>
                <a:lnTo>
                  <a:pt x="338968" y="9953"/>
                </a:lnTo>
                <a:lnTo>
                  <a:pt x="384525" y="2532"/>
                </a:lnTo>
                <a:lnTo>
                  <a:pt x="431549" y="0"/>
                </a:lnTo>
                <a:lnTo>
                  <a:pt x="480242" y="2754"/>
                </a:lnTo>
                <a:lnTo>
                  <a:pt x="527940" y="10901"/>
                </a:lnTo>
                <a:lnTo>
                  <a:pt x="574219" y="24265"/>
                </a:lnTo>
                <a:lnTo>
                  <a:pt x="618658" y="42672"/>
                </a:lnTo>
                <a:lnTo>
                  <a:pt x="660832" y="65946"/>
                </a:lnTo>
                <a:lnTo>
                  <a:pt x="700320" y="93913"/>
                </a:lnTo>
                <a:lnTo>
                  <a:pt x="736698" y="126397"/>
                </a:lnTo>
                <a:lnTo>
                  <a:pt x="769180" y="162777"/>
                </a:lnTo>
                <a:lnTo>
                  <a:pt x="797147" y="202265"/>
                </a:lnTo>
                <a:lnTo>
                  <a:pt x="820421" y="244439"/>
                </a:lnTo>
                <a:lnTo>
                  <a:pt x="838829" y="288877"/>
                </a:lnTo>
                <a:lnTo>
                  <a:pt x="852195" y="335156"/>
                </a:lnTo>
                <a:lnTo>
                  <a:pt x="860343" y="382854"/>
                </a:lnTo>
                <a:lnTo>
                  <a:pt x="863098" y="431549"/>
                </a:lnTo>
                <a:lnTo>
                  <a:pt x="860566" y="478570"/>
                </a:lnTo>
                <a:lnTo>
                  <a:pt x="853145" y="524126"/>
                </a:lnTo>
                <a:lnTo>
                  <a:pt x="841098" y="567951"/>
                </a:lnTo>
                <a:lnTo>
                  <a:pt x="824689" y="609783"/>
                </a:lnTo>
                <a:lnTo>
                  <a:pt x="804181" y="649359"/>
                </a:lnTo>
                <a:lnTo>
                  <a:pt x="779837" y="686416"/>
                </a:lnTo>
                <a:lnTo>
                  <a:pt x="751920" y="720689"/>
                </a:lnTo>
                <a:lnTo>
                  <a:pt x="720694" y="751916"/>
                </a:lnTo>
                <a:lnTo>
                  <a:pt x="686421" y="779834"/>
                </a:lnTo>
                <a:lnTo>
                  <a:pt x="649365" y="804178"/>
                </a:lnTo>
                <a:lnTo>
                  <a:pt x="609789" y="824687"/>
                </a:lnTo>
                <a:lnTo>
                  <a:pt x="567956" y="841097"/>
                </a:lnTo>
                <a:lnTo>
                  <a:pt x="524130" y="853144"/>
                </a:lnTo>
                <a:lnTo>
                  <a:pt x="478573" y="860565"/>
                </a:lnTo>
                <a:lnTo>
                  <a:pt x="431549" y="863098"/>
                </a:lnTo>
                <a:lnTo>
                  <a:pt x="384525" y="860565"/>
                </a:lnTo>
                <a:lnTo>
                  <a:pt x="338968" y="853144"/>
                </a:lnTo>
                <a:lnTo>
                  <a:pt x="295141" y="841097"/>
                </a:lnTo>
                <a:lnTo>
                  <a:pt x="253308" y="824687"/>
                </a:lnTo>
                <a:lnTo>
                  <a:pt x="213732" y="804178"/>
                </a:lnTo>
                <a:lnTo>
                  <a:pt x="176676" y="779834"/>
                </a:lnTo>
                <a:lnTo>
                  <a:pt x="142403" y="751916"/>
                </a:lnTo>
                <a:lnTo>
                  <a:pt x="111177" y="720689"/>
                </a:lnTo>
                <a:lnTo>
                  <a:pt x="83260" y="686416"/>
                </a:lnTo>
                <a:lnTo>
                  <a:pt x="58916" y="649359"/>
                </a:lnTo>
                <a:lnTo>
                  <a:pt x="38408" y="609783"/>
                </a:lnTo>
                <a:lnTo>
                  <a:pt x="21999" y="567951"/>
                </a:lnTo>
                <a:lnTo>
                  <a:pt x="9953" y="524126"/>
                </a:lnTo>
                <a:lnTo>
                  <a:pt x="2532" y="478570"/>
                </a:lnTo>
                <a:lnTo>
                  <a:pt x="0" y="43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3739156" y="2564230"/>
            <a:ext cx="1487615" cy="733806"/>
          </a:xfrm>
          <a:custGeom>
            <a:avLst/>
            <a:gdLst/>
            <a:ahLst/>
            <a:cxnLst/>
            <a:rect l="l" t="t" r="r" b="b"/>
            <a:pathLst>
              <a:path w="1652904" h="815339">
                <a:moveTo>
                  <a:pt x="0" y="0"/>
                </a:moveTo>
                <a:lnTo>
                  <a:pt x="1652446" y="815323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5220103" y="3285310"/>
            <a:ext cx="41148" cy="30290"/>
          </a:xfrm>
          <a:custGeom>
            <a:avLst/>
            <a:gdLst/>
            <a:ahLst/>
            <a:cxnLst/>
            <a:rect l="l" t="t" r="r" b="b"/>
            <a:pathLst>
              <a:path w="45720" h="33654">
                <a:moveTo>
                  <a:pt x="45724" y="33249"/>
                </a:moveTo>
                <a:lnTo>
                  <a:pt x="0" y="28224"/>
                </a:lnTo>
                <a:lnTo>
                  <a:pt x="13899" y="0"/>
                </a:lnTo>
                <a:lnTo>
                  <a:pt x="45724" y="33249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5220103" y="3285310"/>
            <a:ext cx="41148" cy="30290"/>
          </a:xfrm>
          <a:custGeom>
            <a:avLst/>
            <a:gdLst/>
            <a:ahLst/>
            <a:cxnLst/>
            <a:rect l="l" t="t" r="r" b="b"/>
            <a:pathLst>
              <a:path w="45720" h="33654">
                <a:moveTo>
                  <a:pt x="0" y="28224"/>
                </a:moveTo>
                <a:lnTo>
                  <a:pt x="45724" y="33249"/>
                </a:lnTo>
                <a:lnTo>
                  <a:pt x="13899" y="0"/>
                </a:lnTo>
                <a:lnTo>
                  <a:pt x="0" y="28224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5272483" y="2972357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8"/>
                </a:moveTo>
                <a:lnTo>
                  <a:pt x="384525" y="860566"/>
                </a:lnTo>
                <a:lnTo>
                  <a:pt x="338968" y="853145"/>
                </a:lnTo>
                <a:lnTo>
                  <a:pt x="295141" y="841098"/>
                </a:lnTo>
                <a:lnTo>
                  <a:pt x="253308" y="824689"/>
                </a:lnTo>
                <a:lnTo>
                  <a:pt x="213732" y="804181"/>
                </a:lnTo>
                <a:lnTo>
                  <a:pt x="176676" y="779837"/>
                </a:lnTo>
                <a:lnTo>
                  <a:pt x="142403" y="751920"/>
                </a:lnTo>
                <a:lnTo>
                  <a:pt x="111177" y="720694"/>
                </a:lnTo>
                <a:lnTo>
                  <a:pt x="83260" y="686421"/>
                </a:lnTo>
                <a:lnTo>
                  <a:pt x="58916" y="649365"/>
                </a:lnTo>
                <a:lnTo>
                  <a:pt x="38408" y="609789"/>
                </a:lnTo>
                <a:lnTo>
                  <a:pt x="21999" y="567956"/>
                </a:lnTo>
                <a:lnTo>
                  <a:pt x="9953" y="524130"/>
                </a:lnTo>
                <a:lnTo>
                  <a:pt x="2532" y="478573"/>
                </a:lnTo>
                <a:lnTo>
                  <a:pt x="0" y="431549"/>
                </a:lnTo>
                <a:lnTo>
                  <a:pt x="2532" y="384525"/>
                </a:lnTo>
                <a:lnTo>
                  <a:pt x="9953" y="338968"/>
                </a:lnTo>
                <a:lnTo>
                  <a:pt x="21999" y="295141"/>
                </a:lnTo>
                <a:lnTo>
                  <a:pt x="38408" y="253308"/>
                </a:lnTo>
                <a:lnTo>
                  <a:pt x="58916" y="213732"/>
                </a:lnTo>
                <a:lnTo>
                  <a:pt x="83260" y="176676"/>
                </a:lnTo>
                <a:lnTo>
                  <a:pt x="111177" y="142403"/>
                </a:lnTo>
                <a:lnTo>
                  <a:pt x="142403" y="111177"/>
                </a:lnTo>
                <a:lnTo>
                  <a:pt x="176676" y="83260"/>
                </a:lnTo>
                <a:lnTo>
                  <a:pt x="213732" y="58916"/>
                </a:lnTo>
                <a:lnTo>
                  <a:pt x="253308" y="38408"/>
                </a:lnTo>
                <a:lnTo>
                  <a:pt x="295141" y="21999"/>
                </a:lnTo>
                <a:lnTo>
                  <a:pt x="338968" y="9953"/>
                </a:lnTo>
                <a:lnTo>
                  <a:pt x="384525" y="2532"/>
                </a:lnTo>
                <a:lnTo>
                  <a:pt x="431549" y="0"/>
                </a:lnTo>
                <a:lnTo>
                  <a:pt x="480242" y="2754"/>
                </a:lnTo>
                <a:lnTo>
                  <a:pt x="527940" y="10902"/>
                </a:lnTo>
                <a:lnTo>
                  <a:pt x="574219" y="24268"/>
                </a:lnTo>
                <a:lnTo>
                  <a:pt x="618658" y="42676"/>
                </a:lnTo>
                <a:lnTo>
                  <a:pt x="660832" y="65951"/>
                </a:lnTo>
                <a:lnTo>
                  <a:pt x="700320" y="93917"/>
                </a:lnTo>
                <a:lnTo>
                  <a:pt x="736698" y="126399"/>
                </a:lnTo>
                <a:lnTo>
                  <a:pt x="769180" y="162777"/>
                </a:lnTo>
                <a:lnTo>
                  <a:pt x="797147" y="202265"/>
                </a:lnTo>
                <a:lnTo>
                  <a:pt x="820421" y="244439"/>
                </a:lnTo>
                <a:lnTo>
                  <a:pt x="838829" y="288878"/>
                </a:lnTo>
                <a:lnTo>
                  <a:pt x="852195" y="335158"/>
                </a:lnTo>
                <a:lnTo>
                  <a:pt x="860343" y="382855"/>
                </a:lnTo>
                <a:lnTo>
                  <a:pt x="863098" y="431549"/>
                </a:lnTo>
                <a:lnTo>
                  <a:pt x="860566" y="478573"/>
                </a:lnTo>
                <a:lnTo>
                  <a:pt x="853145" y="524130"/>
                </a:lnTo>
                <a:lnTo>
                  <a:pt x="841098" y="567956"/>
                </a:lnTo>
                <a:lnTo>
                  <a:pt x="824689" y="609789"/>
                </a:lnTo>
                <a:lnTo>
                  <a:pt x="804181" y="649365"/>
                </a:lnTo>
                <a:lnTo>
                  <a:pt x="779837" y="686421"/>
                </a:lnTo>
                <a:lnTo>
                  <a:pt x="751920" y="720694"/>
                </a:lnTo>
                <a:lnTo>
                  <a:pt x="720694" y="751920"/>
                </a:lnTo>
                <a:lnTo>
                  <a:pt x="686421" y="779837"/>
                </a:lnTo>
                <a:lnTo>
                  <a:pt x="649365" y="804181"/>
                </a:lnTo>
                <a:lnTo>
                  <a:pt x="609789" y="824689"/>
                </a:lnTo>
                <a:lnTo>
                  <a:pt x="567956" y="841098"/>
                </a:lnTo>
                <a:lnTo>
                  <a:pt x="524130" y="853145"/>
                </a:lnTo>
                <a:lnTo>
                  <a:pt x="478573" y="860566"/>
                </a:lnTo>
                <a:lnTo>
                  <a:pt x="431549" y="86309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5272483" y="2972357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5"/>
                </a:lnTo>
                <a:lnTo>
                  <a:pt x="9953" y="338968"/>
                </a:lnTo>
                <a:lnTo>
                  <a:pt x="21999" y="295141"/>
                </a:lnTo>
                <a:lnTo>
                  <a:pt x="38408" y="253308"/>
                </a:lnTo>
                <a:lnTo>
                  <a:pt x="58916" y="213732"/>
                </a:lnTo>
                <a:lnTo>
                  <a:pt x="83260" y="176676"/>
                </a:lnTo>
                <a:lnTo>
                  <a:pt x="111177" y="142403"/>
                </a:lnTo>
                <a:lnTo>
                  <a:pt x="142403" y="111177"/>
                </a:lnTo>
                <a:lnTo>
                  <a:pt x="176676" y="83260"/>
                </a:lnTo>
                <a:lnTo>
                  <a:pt x="213732" y="58916"/>
                </a:lnTo>
                <a:lnTo>
                  <a:pt x="253308" y="38408"/>
                </a:lnTo>
                <a:lnTo>
                  <a:pt x="295141" y="21999"/>
                </a:lnTo>
                <a:lnTo>
                  <a:pt x="338968" y="9953"/>
                </a:lnTo>
                <a:lnTo>
                  <a:pt x="384525" y="2532"/>
                </a:lnTo>
                <a:lnTo>
                  <a:pt x="431549" y="0"/>
                </a:lnTo>
                <a:lnTo>
                  <a:pt x="480242" y="2754"/>
                </a:lnTo>
                <a:lnTo>
                  <a:pt x="527940" y="10902"/>
                </a:lnTo>
                <a:lnTo>
                  <a:pt x="574219" y="24268"/>
                </a:lnTo>
                <a:lnTo>
                  <a:pt x="618658" y="42676"/>
                </a:lnTo>
                <a:lnTo>
                  <a:pt x="660832" y="65951"/>
                </a:lnTo>
                <a:lnTo>
                  <a:pt x="700320" y="93917"/>
                </a:lnTo>
                <a:lnTo>
                  <a:pt x="736698" y="126399"/>
                </a:lnTo>
                <a:lnTo>
                  <a:pt x="769180" y="162777"/>
                </a:lnTo>
                <a:lnTo>
                  <a:pt x="797147" y="202265"/>
                </a:lnTo>
                <a:lnTo>
                  <a:pt x="820421" y="244439"/>
                </a:lnTo>
                <a:lnTo>
                  <a:pt x="838829" y="288878"/>
                </a:lnTo>
                <a:lnTo>
                  <a:pt x="852195" y="335158"/>
                </a:lnTo>
                <a:lnTo>
                  <a:pt x="860343" y="382855"/>
                </a:lnTo>
                <a:lnTo>
                  <a:pt x="863098" y="431549"/>
                </a:lnTo>
                <a:lnTo>
                  <a:pt x="860566" y="478573"/>
                </a:lnTo>
                <a:lnTo>
                  <a:pt x="853145" y="524130"/>
                </a:lnTo>
                <a:lnTo>
                  <a:pt x="841098" y="567956"/>
                </a:lnTo>
                <a:lnTo>
                  <a:pt x="824689" y="609789"/>
                </a:lnTo>
                <a:lnTo>
                  <a:pt x="804181" y="649365"/>
                </a:lnTo>
                <a:lnTo>
                  <a:pt x="779837" y="686421"/>
                </a:lnTo>
                <a:lnTo>
                  <a:pt x="751920" y="720694"/>
                </a:lnTo>
                <a:lnTo>
                  <a:pt x="720694" y="751920"/>
                </a:lnTo>
                <a:lnTo>
                  <a:pt x="686421" y="779837"/>
                </a:lnTo>
                <a:lnTo>
                  <a:pt x="649365" y="804181"/>
                </a:lnTo>
                <a:lnTo>
                  <a:pt x="609789" y="824689"/>
                </a:lnTo>
                <a:lnTo>
                  <a:pt x="567956" y="841098"/>
                </a:lnTo>
                <a:lnTo>
                  <a:pt x="524130" y="853145"/>
                </a:lnTo>
                <a:lnTo>
                  <a:pt x="478573" y="860566"/>
                </a:lnTo>
                <a:lnTo>
                  <a:pt x="431549" y="863098"/>
                </a:lnTo>
                <a:lnTo>
                  <a:pt x="384525" y="860566"/>
                </a:lnTo>
                <a:lnTo>
                  <a:pt x="338968" y="853145"/>
                </a:lnTo>
                <a:lnTo>
                  <a:pt x="295141" y="841098"/>
                </a:lnTo>
                <a:lnTo>
                  <a:pt x="253308" y="824689"/>
                </a:lnTo>
                <a:lnTo>
                  <a:pt x="213732" y="804181"/>
                </a:lnTo>
                <a:lnTo>
                  <a:pt x="176676" y="779837"/>
                </a:lnTo>
                <a:lnTo>
                  <a:pt x="142403" y="751920"/>
                </a:lnTo>
                <a:lnTo>
                  <a:pt x="111177" y="720694"/>
                </a:lnTo>
                <a:lnTo>
                  <a:pt x="83260" y="686421"/>
                </a:lnTo>
                <a:lnTo>
                  <a:pt x="58916" y="649365"/>
                </a:lnTo>
                <a:lnTo>
                  <a:pt x="38408" y="609789"/>
                </a:lnTo>
                <a:lnTo>
                  <a:pt x="21999" y="567956"/>
                </a:lnTo>
                <a:lnTo>
                  <a:pt x="9953" y="524130"/>
                </a:lnTo>
                <a:lnTo>
                  <a:pt x="2532" y="478573"/>
                </a:lnTo>
                <a:lnTo>
                  <a:pt x="0" y="43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4019056" y="1573018"/>
            <a:ext cx="1267016" cy="653225"/>
          </a:xfrm>
          <a:custGeom>
            <a:avLst/>
            <a:gdLst/>
            <a:ahLst/>
            <a:cxnLst/>
            <a:rect l="l" t="t" r="r" b="b"/>
            <a:pathLst>
              <a:path w="1407795" h="725805">
                <a:moveTo>
                  <a:pt x="1407497" y="0"/>
                </a:moveTo>
                <a:lnTo>
                  <a:pt x="0" y="725318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3984473" y="2213217"/>
            <a:ext cx="41148" cy="30861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0" y="33787"/>
                </a:moveTo>
                <a:lnTo>
                  <a:pt x="31224" y="0"/>
                </a:lnTo>
                <a:lnTo>
                  <a:pt x="45624" y="27969"/>
                </a:lnTo>
                <a:lnTo>
                  <a:pt x="0" y="337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3984473" y="2213217"/>
            <a:ext cx="41148" cy="30861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31224" y="0"/>
                </a:moveTo>
                <a:lnTo>
                  <a:pt x="0" y="33787"/>
                </a:lnTo>
                <a:lnTo>
                  <a:pt x="45624" y="27969"/>
                </a:lnTo>
                <a:lnTo>
                  <a:pt x="3122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4013879" y="2477858"/>
            <a:ext cx="1372743" cy="608648"/>
          </a:xfrm>
          <a:custGeom>
            <a:avLst/>
            <a:gdLst/>
            <a:ahLst/>
            <a:cxnLst/>
            <a:rect l="l" t="t" r="r" b="b"/>
            <a:pathLst>
              <a:path w="1525270" h="676275">
                <a:moveTo>
                  <a:pt x="1524846" y="675843"/>
                </a:moveTo>
                <a:lnTo>
                  <a:pt x="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3978309" y="2462094"/>
            <a:ext cx="41720" cy="29146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33149" y="31899"/>
                </a:moveTo>
                <a:lnTo>
                  <a:pt x="0" y="0"/>
                </a:lnTo>
                <a:lnTo>
                  <a:pt x="45899" y="3132"/>
                </a:lnTo>
                <a:lnTo>
                  <a:pt x="33149" y="318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3978309" y="2462094"/>
            <a:ext cx="41720" cy="29146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45899" y="3132"/>
                </a:moveTo>
                <a:lnTo>
                  <a:pt x="0" y="0"/>
                </a:lnTo>
                <a:lnTo>
                  <a:pt x="33149" y="31899"/>
                </a:lnTo>
                <a:lnTo>
                  <a:pt x="45899" y="3132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6009041" y="814768"/>
            <a:ext cx="792670" cy="444056"/>
          </a:xfrm>
          <a:custGeom>
            <a:avLst/>
            <a:gdLst/>
            <a:ahLst/>
            <a:cxnLst/>
            <a:rect l="l" t="t" r="r" b="b"/>
            <a:pathLst>
              <a:path w="880745" h="493394">
                <a:moveTo>
                  <a:pt x="0" y="492876"/>
                </a:moveTo>
                <a:lnTo>
                  <a:pt x="880123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6794244" y="795760"/>
            <a:ext cx="41148" cy="31433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374" y="34847"/>
                </a:moveTo>
                <a:lnTo>
                  <a:pt x="0" y="7394"/>
                </a:lnTo>
                <a:lnTo>
                  <a:pt x="45399" y="0"/>
                </a:lnTo>
                <a:lnTo>
                  <a:pt x="15374" y="3484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2" name="object 22"/>
          <p:cNvSpPr/>
          <p:nvPr/>
        </p:nvSpPr>
        <p:spPr>
          <a:xfrm>
            <a:off x="6794244" y="795760"/>
            <a:ext cx="41148" cy="31433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374" y="34847"/>
                </a:moveTo>
                <a:lnTo>
                  <a:pt x="45399" y="0"/>
                </a:lnTo>
                <a:lnTo>
                  <a:pt x="0" y="7394"/>
                </a:lnTo>
                <a:lnTo>
                  <a:pt x="15374" y="34847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6002360" y="1559698"/>
            <a:ext cx="909827" cy="350330"/>
          </a:xfrm>
          <a:custGeom>
            <a:avLst/>
            <a:gdLst/>
            <a:ahLst/>
            <a:cxnLst/>
            <a:rect l="l" t="t" r="r" b="b"/>
            <a:pathLst>
              <a:path w="1010920" h="389255">
                <a:moveTo>
                  <a:pt x="0" y="0"/>
                </a:moveTo>
                <a:lnTo>
                  <a:pt x="1010447" y="388681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4" name="object 24"/>
          <p:cNvSpPr/>
          <p:nvPr/>
        </p:nvSpPr>
        <p:spPr>
          <a:xfrm>
            <a:off x="6906678" y="1896294"/>
            <a:ext cx="41720" cy="27432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45999" y="30202"/>
                </a:moveTo>
                <a:lnTo>
                  <a:pt x="0" y="29369"/>
                </a:lnTo>
                <a:lnTo>
                  <a:pt x="11299" y="0"/>
                </a:lnTo>
                <a:lnTo>
                  <a:pt x="45999" y="302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5"/>
          <p:cNvSpPr/>
          <p:nvPr/>
        </p:nvSpPr>
        <p:spPr>
          <a:xfrm>
            <a:off x="6906678" y="1896294"/>
            <a:ext cx="41720" cy="27432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29369"/>
                </a:moveTo>
                <a:lnTo>
                  <a:pt x="45999" y="30202"/>
                </a:lnTo>
                <a:lnTo>
                  <a:pt x="11299" y="0"/>
                </a:lnTo>
                <a:lnTo>
                  <a:pt x="0" y="2936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6" name="object 26"/>
          <p:cNvSpPr/>
          <p:nvPr/>
        </p:nvSpPr>
        <p:spPr>
          <a:xfrm>
            <a:off x="6022429" y="2616251"/>
            <a:ext cx="1020128" cy="577787"/>
          </a:xfrm>
          <a:custGeom>
            <a:avLst/>
            <a:gdLst/>
            <a:ahLst/>
            <a:cxnLst/>
            <a:rect l="l" t="t" r="r" b="b"/>
            <a:pathLst>
              <a:path w="1133475" h="641985">
                <a:moveTo>
                  <a:pt x="0" y="641448"/>
                </a:moveTo>
                <a:lnTo>
                  <a:pt x="1133172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7035309" y="2597080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15499" y="34999"/>
                </a:moveTo>
                <a:lnTo>
                  <a:pt x="0" y="7599"/>
                </a:lnTo>
                <a:lnTo>
                  <a:pt x="45349" y="0"/>
                </a:lnTo>
                <a:lnTo>
                  <a:pt x="15499" y="349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7035309" y="2597080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15499" y="34999"/>
                </a:moveTo>
                <a:lnTo>
                  <a:pt x="45349" y="0"/>
                </a:lnTo>
                <a:lnTo>
                  <a:pt x="0" y="7599"/>
                </a:lnTo>
                <a:lnTo>
                  <a:pt x="15499" y="349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5935512" y="3635385"/>
            <a:ext cx="846392" cy="490347"/>
          </a:xfrm>
          <a:custGeom>
            <a:avLst/>
            <a:gdLst/>
            <a:ahLst/>
            <a:cxnLst/>
            <a:rect l="l" t="t" r="r" b="b"/>
            <a:pathLst>
              <a:path w="940434" h="544829">
                <a:moveTo>
                  <a:pt x="0" y="0"/>
                </a:moveTo>
                <a:lnTo>
                  <a:pt x="939948" y="54434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0" name="object 30"/>
          <p:cNvSpPr/>
          <p:nvPr/>
        </p:nvSpPr>
        <p:spPr>
          <a:xfrm>
            <a:off x="6774354" y="4113059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299" y="35274"/>
                </a:moveTo>
                <a:lnTo>
                  <a:pt x="0" y="27224"/>
                </a:lnTo>
                <a:lnTo>
                  <a:pt x="15774" y="0"/>
                </a:lnTo>
                <a:lnTo>
                  <a:pt x="45299" y="352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31"/>
          <p:cNvSpPr/>
          <p:nvPr/>
        </p:nvSpPr>
        <p:spPr>
          <a:xfrm>
            <a:off x="6774354" y="4113059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224"/>
                </a:moveTo>
                <a:lnTo>
                  <a:pt x="45299" y="35274"/>
                </a:lnTo>
                <a:lnTo>
                  <a:pt x="15774" y="0"/>
                </a:lnTo>
                <a:lnTo>
                  <a:pt x="0" y="272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2" name="object 32"/>
          <p:cNvSpPr/>
          <p:nvPr/>
        </p:nvSpPr>
        <p:spPr>
          <a:xfrm>
            <a:off x="2051480" y="2289596"/>
            <a:ext cx="973265" cy="0"/>
          </a:xfrm>
          <a:custGeom>
            <a:avLst/>
            <a:gdLst/>
            <a:ahLst/>
            <a:cxnLst/>
            <a:rect l="l" t="t" r="r" b="b"/>
            <a:pathLst>
              <a:path w="1081405">
                <a:moveTo>
                  <a:pt x="0" y="0"/>
                </a:moveTo>
                <a:lnTo>
                  <a:pt x="1081347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33"/>
          <p:cNvSpPr/>
          <p:nvPr/>
        </p:nvSpPr>
        <p:spPr>
          <a:xfrm>
            <a:off x="3024694" y="227543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4" name="object 34"/>
          <p:cNvSpPr/>
          <p:nvPr/>
        </p:nvSpPr>
        <p:spPr>
          <a:xfrm>
            <a:off x="3024694" y="227543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5" name="object 35"/>
          <p:cNvSpPr txBox="1"/>
          <p:nvPr/>
        </p:nvSpPr>
        <p:spPr>
          <a:xfrm>
            <a:off x="4087842" y="2153594"/>
            <a:ext cx="183452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+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Gradients add at branches</a:t>
            </a:r>
            <a:endParaRPr lang="de-DE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5775" y="111392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6" y="3494693"/>
                </a:move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4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1"/>
                </a:lnTo>
                <a:lnTo>
                  <a:pt x="1067204" y="3357376"/>
                </a:lnTo>
                <a:lnTo>
                  <a:pt x="1025674" y="3339168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8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9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2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6" y="24961"/>
                </a:lnTo>
                <a:lnTo>
                  <a:pt x="2089829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6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2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9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6"/>
                </a:lnTo>
                <a:lnTo>
                  <a:pt x="3114442" y="659088"/>
                </a:lnTo>
                <a:lnTo>
                  <a:pt x="3144493" y="697947"/>
                </a:lnTo>
                <a:lnTo>
                  <a:pt x="3173389" y="737566"/>
                </a:lnTo>
                <a:lnTo>
                  <a:pt x="3201121" y="777918"/>
                </a:lnTo>
                <a:lnTo>
                  <a:pt x="3227676" y="818977"/>
                </a:lnTo>
                <a:lnTo>
                  <a:pt x="3253044" y="860715"/>
                </a:lnTo>
                <a:lnTo>
                  <a:pt x="3277213" y="903106"/>
                </a:lnTo>
                <a:lnTo>
                  <a:pt x="3300173" y="946124"/>
                </a:lnTo>
                <a:lnTo>
                  <a:pt x="3321912" y="989741"/>
                </a:lnTo>
                <a:lnTo>
                  <a:pt x="3342419" y="1033930"/>
                </a:lnTo>
                <a:lnTo>
                  <a:pt x="3361683" y="1078666"/>
                </a:lnTo>
                <a:lnTo>
                  <a:pt x="3379694" y="1123922"/>
                </a:lnTo>
                <a:lnTo>
                  <a:pt x="3396440" y="1169670"/>
                </a:lnTo>
                <a:lnTo>
                  <a:pt x="3411910" y="1215884"/>
                </a:lnTo>
                <a:lnTo>
                  <a:pt x="3426092" y="1262537"/>
                </a:lnTo>
                <a:lnTo>
                  <a:pt x="3438977" y="1309603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6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1"/>
                </a:lnTo>
                <a:lnTo>
                  <a:pt x="3494693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9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1" y="2385404"/>
                </a:lnTo>
                <a:lnTo>
                  <a:pt x="3357376" y="2427488"/>
                </a:lnTo>
                <a:lnTo>
                  <a:pt x="3339168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8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8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8"/>
                </a:lnTo>
                <a:lnTo>
                  <a:pt x="2427488" y="3357376"/>
                </a:lnTo>
                <a:lnTo>
                  <a:pt x="2385404" y="3374531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9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135774" y="1113929"/>
            <a:ext cx="3145536" cy="3145536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6"/>
                </a:lnTo>
                <a:lnTo>
                  <a:pt x="3114442" y="659088"/>
                </a:lnTo>
                <a:lnTo>
                  <a:pt x="3144493" y="697947"/>
                </a:lnTo>
                <a:lnTo>
                  <a:pt x="3173389" y="737566"/>
                </a:lnTo>
                <a:lnTo>
                  <a:pt x="3201121" y="777918"/>
                </a:lnTo>
                <a:lnTo>
                  <a:pt x="3227676" y="818977"/>
                </a:lnTo>
                <a:lnTo>
                  <a:pt x="3253044" y="860715"/>
                </a:lnTo>
                <a:lnTo>
                  <a:pt x="3277213" y="903106"/>
                </a:lnTo>
                <a:lnTo>
                  <a:pt x="3300172" y="946124"/>
                </a:lnTo>
                <a:lnTo>
                  <a:pt x="3321911" y="989741"/>
                </a:lnTo>
                <a:lnTo>
                  <a:pt x="3342419" y="1033930"/>
                </a:lnTo>
                <a:lnTo>
                  <a:pt x="3361683" y="1078666"/>
                </a:lnTo>
                <a:lnTo>
                  <a:pt x="3379694" y="1123922"/>
                </a:lnTo>
                <a:lnTo>
                  <a:pt x="3396440" y="1169670"/>
                </a:lnTo>
                <a:lnTo>
                  <a:pt x="3411910" y="1215884"/>
                </a:lnTo>
                <a:lnTo>
                  <a:pt x="3426092" y="1262537"/>
                </a:lnTo>
                <a:lnTo>
                  <a:pt x="3438977" y="1309602"/>
                </a:lnTo>
                <a:lnTo>
                  <a:pt x="3450552" y="1357054"/>
                </a:lnTo>
                <a:lnTo>
                  <a:pt x="3460807" y="1404864"/>
                </a:lnTo>
                <a:lnTo>
                  <a:pt x="3469731" y="1453007"/>
                </a:lnTo>
                <a:lnTo>
                  <a:pt x="3477312" y="1501456"/>
                </a:lnTo>
                <a:lnTo>
                  <a:pt x="3483539" y="1550183"/>
                </a:lnTo>
                <a:lnTo>
                  <a:pt x="3488402" y="1599162"/>
                </a:lnTo>
                <a:lnTo>
                  <a:pt x="3491889" y="1648367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4620742" y="2323123"/>
            <a:ext cx="175451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4320" dirty="0">
                <a:latin typeface="Verdana" panose="020B0604030504040204" pitchFamily="34" charset="0"/>
                <a:cs typeface="Arial"/>
              </a:rPr>
              <a:t>f</a:t>
            </a:r>
            <a:endParaRPr sz="43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157" y="3380124"/>
            <a:ext cx="2071688" cy="700088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3142975" y="3344708"/>
            <a:ext cx="99922" cy="7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347681" y="1092351"/>
            <a:ext cx="1880235" cy="8001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208134" y="1857682"/>
            <a:ext cx="99832" cy="7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6280997" y="2686540"/>
            <a:ext cx="1944243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216423" y="2649642"/>
            <a:ext cx="94949" cy="7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1699659" y="878445"/>
            <a:ext cx="317182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1691087" y="869871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1627524" y="3423572"/>
            <a:ext cx="265747" cy="325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1618952" y="3414998"/>
            <a:ext cx="282893" cy="3429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6978519" y="2251483"/>
            <a:ext cx="282892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6969948" y="2242908"/>
            <a:ext cx="334328" cy="291465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3516070" y="1830047"/>
            <a:ext cx="437196" cy="574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3507520" y="1821475"/>
            <a:ext cx="454343" cy="591503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3516069" y="2912395"/>
            <a:ext cx="368617" cy="6343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3507520" y="2903822"/>
            <a:ext cx="385763" cy="65151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98"/>
                </a:lnTo>
                <a:lnTo>
                  <a:pt x="0" y="7238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 txBox="1"/>
          <p:nvPr/>
        </p:nvSpPr>
        <p:spPr>
          <a:xfrm>
            <a:off x="4073663" y="1530452"/>
            <a:ext cx="138360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“local</a:t>
            </a:r>
            <a:r>
              <a:rPr sz="1620" spc="-77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gradient”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55189" y="1738954"/>
            <a:ext cx="2641473" cy="364617"/>
          </a:xfrm>
          <a:custGeom>
            <a:avLst/>
            <a:gdLst/>
            <a:ahLst/>
            <a:cxnLst/>
            <a:rect l="l" t="t" r="r" b="b"/>
            <a:pathLst>
              <a:path w="2934970" h="405130">
                <a:moveTo>
                  <a:pt x="2934444" y="0"/>
                </a:moveTo>
                <a:lnTo>
                  <a:pt x="0" y="4046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23"/>
          <p:cNvSpPr/>
          <p:nvPr/>
        </p:nvSpPr>
        <p:spPr>
          <a:xfrm>
            <a:off x="3969535" y="2066547"/>
            <a:ext cx="98099" cy="73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4" name="object 24"/>
          <p:cNvSpPr txBox="1"/>
          <p:nvPr/>
        </p:nvSpPr>
        <p:spPr>
          <a:xfrm>
            <a:off x="6829142" y="797072"/>
            <a:ext cx="2148269" cy="1129028"/>
          </a:xfrm>
          <a:prstGeom prst="rect">
            <a:avLst/>
          </a:prstGeom>
          <a:effectLst/>
        </p:spPr>
        <p:txBody>
          <a:bodyPr vert="horz" wrap="square" lIns="0" tIns="9716" rIns="0" bIns="0" rtlCol="0">
            <a:spAutoFit/>
          </a:bodyPr>
          <a:lstStyle/>
          <a:p>
            <a:pPr marL="11430" marR="4572">
              <a:lnSpc>
                <a:spcPct val="100699"/>
              </a:lnSpc>
              <a:spcBef>
                <a:spcPts val="77"/>
              </a:spcBef>
              <a:buClr>
                <a:schemeClr val="tx1"/>
              </a:buClr>
            </a:pPr>
            <a:r>
              <a:rPr sz="144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This is now the  </a:t>
            </a:r>
            <a:r>
              <a:rPr sz="1440" b="1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 matrix  </a:t>
            </a:r>
            <a:r>
              <a:rPr sz="144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(derivative </a:t>
            </a:r>
            <a:r>
              <a:rPr sz="144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of each  element of </a:t>
            </a:r>
            <a:r>
              <a:rPr sz="144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z </a:t>
            </a:r>
            <a:r>
              <a:rPr sz="144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w.r.t.</a:t>
            </a:r>
            <a:r>
              <a:rPr sz="1440" spc="-86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44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each  element of</a:t>
            </a:r>
            <a:r>
              <a:rPr sz="1440" spc="-14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44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x)</a:t>
            </a:r>
            <a:endParaRPr sz="144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64153" y="662263"/>
            <a:ext cx="2816845" cy="261611"/>
          </a:xfrm>
          <a:prstGeom prst="rect">
            <a:avLst/>
          </a:prstGeom>
          <a:effectLst/>
        </p:spPr>
        <p:txBody>
          <a:bodyPr vert="horz" wrap="square" lIns="0" tIns="9716" rIns="0" bIns="0" rtlCol="0">
            <a:spAutoFit/>
          </a:bodyPr>
          <a:lstStyle/>
          <a:p>
            <a:pPr marL="11430" marR="4572">
              <a:lnSpc>
                <a:spcPct val="100699"/>
              </a:lnSpc>
              <a:spcBef>
                <a:spcPts val="77"/>
              </a:spcBef>
              <a:buClr>
                <a:schemeClr val="tx1"/>
              </a:buClr>
            </a:pP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(x,y,z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are  now</a:t>
            </a:r>
            <a:r>
              <a:rPr sz="1620" spc="-9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vectors)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05664" y="2831170"/>
            <a:ext cx="462914" cy="608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6897114" y="2822599"/>
            <a:ext cx="480060" cy="625793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8" name="object 28"/>
          <p:cNvSpPr txBox="1"/>
          <p:nvPr/>
        </p:nvSpPr>
        <p:spPr>
          <a:xfrm>
            <a:off x="6564252" y="3500209"/>
            <a:ext cx="1536140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solidFill>
                  <a:srgbClr val="FF0000"/>
                </a:solidFill>
                <a:latin typeface="Verdana" panose="020B0604030504040204" pitchFamily="34" charset="0"/>
                <a:cs typeface="Arial"/>
              </a:rPr>
              <a:t>gradients</a:t>
            </a:r>
            <a:endParaRPr sz="25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1683" y="1348488"/>
            <a:ext cx="1926629" cy="1319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0" name="object 30"/>
          <p:cNvSpPr/>
          <p:nvPr/>
        </p:nvSpPr>
        <p:spPr>
          <a:xfrm>
            <a:off x="1150001" y="1361586"/>
            <a:ext cx="717804" cy="740093"/>
          </a:xfrm>
          <a:custGeom>
            <a:avLst/>
            <a:gdLst/>
            <a:ahLst/>
            <a:cxnLst/>
            <a:rect l="l" t="t" r="r" b="b"/>
            <a:pathLst>
              <a:path w="797560" h="822325">
                <a:moveTo>
                  <a:pt x="257099" y="0"/>
                </a:moveTo>
                <a:lnTo>
                  <a:pt x="797098" y="238199"/>
                </a:lnTo>
                <a:lnTo>
                  <a:pt x="539998" y="821998"/>
                </a:lnTo>
                <a:lnTo>
                  <a:pt x="0" y="583798"/>
                </a:lnTo>
                <a:lnTo>
                  <a:pt x="2570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31"/>
          <p:cNvSpPr/>
          <p:nvPr/>
        </p:nvSpPr>
        <p:spPr>
          <a:xfrm>
            <a:off x="1391802" y="1270040"/>
            <a:ext cx="1852232" cy="798957"/>
          </a:xfrm>
          <a:custGeom>
            <a:avLst/>
            <a:gdLst/>
            <a:ahLst/>
            <a:cxnLst/>
            <a:rect l="l" t="t" r="r" b="b"/>
            <a:pathLst>
              <a:path w="2058035" h="887730">
                <a:moveTo>
                  <a:pt x="2057448" y="88771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2" name="object 32"/>
          <p:cNvSpPr/>
          <p:nvPr/>
        </p:nvSpPr>
        <p:spPr>
          <a:xfrm>
            <a:off x="1311789" y="1230644"/>
            <a:ext cx="99803" cy="739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Gradients for vectorized code</a:t>
            </a:r>
            <a:endParaRPr lang="de-DE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0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8936" y="194309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3309765" y="19145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3309765" y="19145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 txBox="1"/>
          <p:nvPr/>
        </p:nvSpPr>
        <p:spPr>
          <a:xfrm>
            <a:off x="1243466" y="1971667"/>
            <a:ext cx="1168294" cy="1119537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11430">
              <a:buClr>
                <a:schemeClr val="tx1"/>
              </a:buClr>
              <a:tabLst>
                <a:tab pos="1564196" algn="l"/>
                <a:tab pos="2175701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input</a:t>
            </a:r>
            <a:r>
              <a:rPr sz="180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	</a:t>
            </a:r>
            <a:endParaRPr sz="1800" dirty="0">
              <a:latin typeface="Verdana" panose="020B0604030504040204" pitchFamily="34" charset="0"/>
              <a:cs typeface="Times New Roman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573387"/>
              </p:ext>
            </p:extLst>
          </p:nvPr>
        </p:nvGraphicFramePr>
        <p:xfrm>
          <a:off x="3360274" y="1648966"/>
          <a:ext cx="1787790" cy="1937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spc="-5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f(x</a:t>
                      </a:r>
                      <a:r>
                        <a:rPr sz="2000" spc="-5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)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=</a:t>
                      </a:r>
                      <a:r>
                        <a:rPr sz="2000" spc="-7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max(0,x</a:t>
                      </a:r>
                      <a:r>
                        <a:rPr sz="2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)</a:t>
                      </a:r>
                      <a:endParaRPr lang="de-DE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(</a:t>
                      </a:r>
                      <a:r>
                        <a:rPr sz="2000" i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elementwise)</a:t>
                      </a:r>
                      <a:endParaRPr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4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6186479" y="2046158"/>
            <a:ext cx="1344168" cy="842538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11430"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output</a:t>
            </a:r>
            <a:r>
              <a:rPr sz="180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Vectorized operations</a:t>
            </a:r>
            <a:endParaRPr lang="de-DE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47" name="object 5"/>
          <p:cNvSpPr/>
          <p:nvPr/>
        </p:nvSpPr>
        <p:spPr>
          <a:xfrm>
            <a:off x="2757601" y="2773487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8" name="object 6"/>
          <p:cNvSpPr/>
          <p:nvPr/>
        </p:nvSpPr>
        <p:spPr>
          <a:xfrm>
            <a:off x="3308430" y="275919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9" name="object 7"/>
          <p:cNvSpPr/>
          <p:nvPr/>
        </p:nvSpPr>
        <p:spPr>
          <a:xfrm>
            <a:off x="3308430" y="275919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0" name="object 5"/>
          <p:cNvSpPr/>
          <p:nvPr/>
        </p:nvSpPr>
        <p:spPr>
          <a:xfrm>
            <a:off x="2771800" y="2989511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1" name="object 6"/>
          <p:cNvSpPr/>
          <p:nvPr/>
        </p:nvSpPr>
        <p:spPr>
          <a:xfrm>
            <a:off x="3322629" y="297522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2" name="object 7"/>
          <p:cNvSpPr/>
          <p:nvPr/>
        </p:nvSpPr>
        <p:spPr>
          <a:xfrm>
            <a:off x="3322629" y="297522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3" name="object 5"/>
          <p:cNvSpPr/>
          <p:nvPr/>
        </p:nvSpPr>
        <p:spPr>
          <a:xfrm>
            <a:off x="2771800" y="323411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4" name="object 6"/>
          <p:cNvSpPr/>
          <p:nvPr/>
        </p:nvSpPr>
        <p:spPr>
          <a:xfrm>
            <a:off x="3322629" y="32198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5" name="object 7"/>
          <p:cNvSpPr/>
          <p:nvPr/>
        </p:nvSpPr>
        <p:spPr>
          <a:xfrm>
            <a:off x="3322629" y="32198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6" name="object 5"/>
          <p:cNvSpPr/>
          <p:nvPr/>
        </p:nvSpPr>
        <p:spPr>
          <a:xfrm>
            <a:off x="2758936" y="215399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7" name="object 6"/>
          <p:cNvSpPr/>
          <p:nvPr/>
        </p:nvSpPr>
        <p:spPr>
          <a:xfrm>
            <a:off x="3309765" y="213970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8" name="object 7"/>
          <p:cNvSpPr/>
          <p:nvPr/>
        </p:nvSpPr>
        <p:spPr>
          <a:xfrm>
            <a:off x="3309765" y="213970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9" name="object 5"/>
          <p:cNvSpPr/>
          <p:nvPr/>
        </p:nvSpPr>
        <p:spPr>
          <a:xfrm>
            <a:off x="2758936" y="237001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0" name="object 6"/>
          <p:cNvSpPr/>
          <p:nvPr/>
        </p:nvSpPr>
        <p:spPr>
          <a:xfrm>
            <a:off x="3309765" y="235572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1" name="object 7"/>
          <p:cNvSpPr/>
          <p:nvPr/>
        </p:nvSpPr>
        <p:spPr>
          <a:xfrm>
            <a:off x="3309765" y="235572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2" name="object 5"/>
          <p:cNvSpPr/>
          <p:nvPr/>
        </p:nvSpPr>
        <p:spPr>
          <a:xfrm>
            <a:off x="2758936" y="255746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3" name="object 6"/>
          <p:cNvSpPr/>
          <p:nvPr/>
        </p:nvSpPr>
        <p:spPr>
          <a:xfrm>
            <a:off x="3309765" y="254317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4" name="object 7"/>
          <p:cNvSpPr/>
          <p:nvPr/>
        </p:nvSpPr>
        <p:spPr>
          <a:xfrm>
            <a:off x="3309765" y="254317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5" name="Rectangle 64"/>
          <p:cNvSpPr/>
          <p:nvPr/>
        </p:nvSpPr>
        <p:spPr bwMode="auto">
          <a:xfrm>
            <a:off x="4726690" y="1764363"/>
            <a:ext cx="758487" cy="1326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8" name="object 2"/>
          <p:cNvSpPr/>
          <p:nvPr/>
        </p:nvSpPr>
        <p:spPr>
          <a:xfrm>
            <a:off x="4733163" y="194439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9" name="object 3"/>
          <p:cNvSpPr/>
          <p:nvPr/>
        </p:nvSpPr>
        <p:spPr>
          <a:xfrm>
            <a:off x="5283992" y="191582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0" name="object 4"/>
          <p:cNvSpPr/>
          <p:nvPr/>
        </p:nvSpPr>
        <p:spPr>
          <a:xfrm>
            <a:off x="5283992" y="191582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1" name="object 5"/>
          <p:cNvSpPr/>
          <p:nvPr/>
        </p:nvSpPr>
        <p:spPr>
          <a:xfrm>
            <a:off x="4731828" y="277479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2" name="object 6"/>
          <p:cNvSpPr/>
          <p:nvPr/>
        </p:nvSpPr>
        <p:spPr>
          <a:xfrm>
            <a:off x="5282657" y="276050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3" name="object 7"/>
          <p:cNvSpPr/>
          <p:nvPr/>
        </p:nvSpPr>
        <p:spPr>
          <a:xfrm>
            <a:off x="5282657" y="276050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4" name="object 5"/>
          <p:cNvSpPr/>
          <p:nvPr/>
        </p:nvSpPr>
        <p:spPr>
          <a:xfrm>
            <a:off x="4746027" y="299081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5" name="object 6"/>
          <p:cNvSpPr/>
          <p:nvPr/>
        </p:nvSpPr>
        <p:spPr>
          <a:xfrm>
            <a:off x="5296856" y="297652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6" name="object 7"/>
          <p:cNvSpPr/>
          <p:nvPr/>
        </p:nvSpPr>
        <p:spPr>
          <a:xfrm>
            <a:off x="5296856" y="297652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7" name="object 5"/>
          <p:cNvSpPr/>
          <p:nvPr/>
        </p:nvSpPr>
        <p:spPr>
          <a:xfrm>
            <a:off x="4746027" y="323541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8" name="object 6"/>
          <p:cNvSpPr/>
          <p:nvPr/>
        </p:nvSpPr>
        <p:spPr>
          <a:xfrm>
            <a:off x="5296856" y="32211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9" name="object 7"/>
          <p:cNvSpPr/>
          <p:nvPr/>
        </p:nvSpPr>
        <p:spPr>
          <a:xfrm>
            <a:off x="5296856" y="32211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0" name="object 5"/>
          <p:cNvSpPr/>
          <p:nvPr/>
        </p:nvSpPr>
        <p:spPr>
          <a:xfrm>
            <a:off x="4733163" y="215529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1" name="object 6"/>
          <p:cNvSpPr/>
          <p:nvPr/>
        </p:nvSpPr>
        <p:spPr>
          <a:xfrm>
            <a:off x="5283992" y="214100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2" name="object 7"/>
          <p:cNvSpPr/>
          <p:nvPr/>
        </p:nvSpPr>
        <p:spPr>
          <a:xfrm>
            <a:off x="5283992" y="214100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3" name="object 5"/>
          <p:cNvSpPr/>
          <p:nvPr/>
        </p:nvSpPr>
        <p:spPr>
          <a:xfrm>
            <a:off x="4733163" y="2371317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4" name="object 6"/>
          <p:cNvSpPr/>
          <p:nvPr/>
        </p:nvSpPr>
        <p:spPr>
          <a:xfrm>
            <a:off x="5283992" y="235702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5" name="object 7"/>
          <p:cNvSpPr/>
          <p:nvPr/>
        </p:nvSpPr>
        <p:spPr>
          <a:xfrm>
            <a:off x="5283992" y="235702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6" name="object 5"/>
          <p:cNvSpPr/>
          <p:nvPr/>
        </p:nvSpPr>
        <p:spPr>
          <a:xfrm>
            <a:off x="4733163" y="255876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7" name="object 6"/>
          <p:cNvSpPr/>
          <p:nvPr/>
        </p:nvSpPr>
        <p:spPr>
          <a:xfrm>
            <a:off x="5283992" y="254447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8" name="object 7"/>
          <p:cNvSpPr/>
          <p:nvPr/>
        </p:nvSpPr>
        <p:spPr>
          <a:xfrm>
            <a:off x="5283992" y="254447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</p:spTree>
    <p:extLst>
      <p:ext uri="{BB962C8B-B14F-4D97-AF65-F5344CB8AC3E}">
        <p14:creationId xmlns:p14="http://schemas.microsoft.com/office/powerpoint/2010/main" val="5677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2120" y="3219260"/>
            <a:ext cx="1791648" cy="694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6482902" y="3193666"/>
            <a:ext cx="421196" cy="711518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8"/>
                </a:lnTo>
                <a:lnTo>
                  <a:pt x="0" y="7904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6343851" y="4031885"/>
            <a:ext cx="146361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</a:t>
            </a:r>
            <a:r>
              <a:rPr sz="1620" spc="-8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86479" y="2046158"/>
            <a:ext cx="1344168" cy="842538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endParaRPr sz="1800">
              <a:latin typeface="Verdana" panose="020B0604030504040204" pitchFamily="34" charset="0"/>
              <a:cs typeface="Arial"/>
            </a:endParaRPr>
          </a:p>
          <a:p>
            <a:pPr marL="11430"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output</a:t>
            </a:r>
            <a:r>
              <a:rPr sz="180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3529" y="2046157"/>
            <a:ext cx="3021508" cy="1815112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282893">
              <a:spcBef>
                <a:spcPts val="90"/>
              </a:spcBef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r>
              <a:rPr sz="1800" spc="-5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 marL="282893"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input</a:t>
            </a:r>
            <a:r>
              <a:rPr sz="180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  <a:r>
              <a:rPr sz="1800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  <a:buClr>
                <a:schemeClr val="tx1"/>
              </a:buClr>
            </a:pPr>
            <a:endParaRPr sz="1620" dirty="0">
              <a:latin typeface="Times New Roman"/>
              <a:cs typeface="Times New Roman"/>
            </a:endParaRPr>
          </a:p>
          <a:p>
            <a:pPr marL="11430" marR="366903">
              <a:lnSpc>
                <a:spcPts val="2565"/>
              </a:lnSpc>
              <a:buClr>
                <a:schemeClr val="tx1"/>
              </a:buClr>
            </a:pP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Q: what is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size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of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</a:t>
            </a:r>
            <a:r>
              <a:rPr sz="2160" spc="-9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matrix?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graphicFrame>
        <p:nvGraphicFramePr>
          <p:cNvPr id="70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070"/>
              </p:ext>
            </p:extLst>
          </p:nvPr>
        </p:nvGraphicFramePr>
        <p:xfrm>
          <a:off x="3360274" y="1648966"/>
          <a:ext cx="2394584" cy="23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Clr>
                          <a:schemeClr val="tx1"/>
                        </a:buClr>
                      </a:pPr>
                      <a:endParaRPr sz="2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spc="-5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f(x)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=</a:t>
                      </a:r>
                      <a:r>
                        <a:rPr sz="2000" spc="-7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max(0,x</a:t>
                      </a:r>
                      <a:r>
                        <a:rPr sz="2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)</a:t>
                      </a:r>
                      <a:endParaRPr lang="de-DE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(element</a:t>
                      </a:r>
                      <a:r>
                        <a:rPr lang="de-DE"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-</a:t>
                      </a: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wise)</a:t>
                      </a:r>
                      <a:endParaRPr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4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Vectorized operations</a:t>
            </a:r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75" name="object 2"/>
          <p:cNvSpPr/>
          <p:nvPr/>
        </p:nvSpPr>
        <p:spPr>
          <a:xfrm>
            <a:off x="2771800" y="18882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6" name="object 3"/>
          <p:cNvSpPr/>
          <p:nvPr/>
        </p:nvSpPr>
        <p:spPr>
          <a:xfrm>
            <a:off x="3322629" y="185965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7" name="object 4"/>
          <p:cNvSpPr/>
          <p:nvPr/>
        </p:nvSpPr>
        <p:spPr>
          <a:xfrm>
            <a:off x="3322629" y="185965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8" name="object 5"/>
          <p:cNvSpPr/>
          <p:nvPr/>
        </p:nvSpPr>
        <p:spPr>
          <a:xfrm>
            <a:off x="2770465" y="2718629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9" name="object 6"/>
          <p:cNvSpPr/>
          <p:nvPr/>
        </p:nvSpPr>
        <p:spPr>
          <a:xfrm>
            <a:off x="3321294" y="2704341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0" name="object 7"/>
          <p:cNvSpPr/>
          <p:nvPr/>
        </p:nvSpPr>
        <p:spPr>
          <a:xfrm>
            <a:off x="3321294" y="2704341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1" name="object 5"/>
          <p:cNvSpPr/>
          <p:nvPr/>
        </p:nvSpPr>
        <p:spPr>
          <a:xfrm>
            <a:off x="2784664" y="293465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2" name="object 6"/>
          <p:cNvSpPr/>
          <p:nvPr/>
        </p:nvSpPr>
        <p:spPr>
          <a:xfrm>
            <a:off x="3335493" y="29203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3" name="object 7"/>
          <p:cNvSpPr/>
          <p:nvPr/>
        </p:nvSpPr>
        <p:spPr>
          <a:xfrm>
            <a:off x="3335493" y="29203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4" name="object 5"/>
          <p:cNvSpPr/>
          <p:nvPr/>
        </p:nvSpPr>
        <p:spPr>
          <a:xfrm>
            <a:off x="2784664" y="317925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5" name="object 6"/>
          <p:cNvSpPr/>
          <p:nvPr/>
        </p:nvSpPr>
        <p:spPr>
          <a:xfrm>
            <a:off x="3335493" y="316496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6" name="object 7"/>
          <p:cNvSpPr/>
          <p:nvPr/>
        </p:nvSpPr>
        <p:spPr>
          <a:xfrm>
            <a:off x="3335493" y="316496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7" name="object 5"/>
          <p:cNvSpPr/>
          <p:nvPr/>
        </p:nvSpPr>
        <p:spPr>
          <a:xfrm>
            <a:off x="2771800" y="209913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8" name="object 6"/>
          <p:cNvSpPr/>
          <p:nvPr/>
        </p:nvSpPr>
        <p:spPr>
          <a:xfrm>
            <a:off x="3322629" y="208484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9" name="object 7"/>
          <p:cNvSpPr/>
          <p:nvPr/>
        </p:nvSpPr>
        <p:spPr>
          <a:xfrm>
            <a:off x="3322629" y="208484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0" name="object 5"/>
          <p:cNvSpPr/>
          <p:nvPr/>
        </p:nvSpPr>
        <p:spPr>
          <a:xfrm>
            <a:off x="2771800" y="231515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1" name="object 6"/>
          <p:cNvSpPr/>
          <p:nvPr/>
        </p:nvSpPr>
        <p:spPr>
          <a:xfrm>
            <a:off x="3322629" y="230086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2" name="object 7"/>
          <p:cNvSpPr/>
          <p:nvPr/>
        </p:nvSpPr>
        <p:spPr>
          <a:xfrm>
            <a:off x="3322629" y="230086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3" name="object 5"/>
          <p:cNvSpPr/>
          <p:nvPr/>
        </p:nvSpPr>
        <p:spPr>
          <a:xfrm>
            <a:off x="2771800" y="250260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4" name="object 6"/>
          <p:cNvSpPr/>
          <p:nvPr/>
        </p:nvSpPr>
        <p:spPr>
          <a:xfrm>
            <a:off x="3322629" y="24883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5" name="object 7"/>
          <p:cNvSpPr/>
          <p:nvPr/>
        </p:nvSpPr>
        <p:spPr>
          <a:xfrm>
            <a:off x="3322629" y="24883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6" name="Rectangle 95"/>
          <p:cNvSpPr/>
          <p:nvPr/>
        </p:nvSpPr>
        <p:spPr bwMode="auto">
          <a:xfrm>
            <a:off x="5206206" y="1722183"/>
            <a:ext cx="758487" cy="1326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7" name="object 2"/>
          <p:cNvSpPr/>
          <p:nvPr/>
        </p:nvSpPr>
        <p:spPr>
          <a:xfrm>
            <a:off x="5212679" y="190221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8" name="object 3"/>
          <p:cNvSpPr/>
          <p:nvPr/>
        </p:nvSpPr>
        <p:spPr>
          <a:xfrm>
            <a:off x="5763508" y="18736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9" name="object 4"/>
          <p:cNvSpPr/>
          <p:nvPr/>
        </p:nvSpPr>
        <p:spPr>
          <a:xfrm>
            <a:off x="5763508" y="18736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0" name="object 5"/>
          <p:cNvSpPr/>
          <p:nvPr/>
        </p:nvSpPr>
        <p:spPr>
          <a:xfrm>
            <a:off x="5211344" y="273261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1" name="object 6"/>
          <p:cNvSpPr/>
          <p:nvPr/>
        </p:nvSpPr>
        <p:spPr>
          <a:xfrm>
            <a:off x="5762173" y="27183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2" name="object 7"/>
          <p:cNvSpPr/>
          <p:nvPr/>
        </p:nvSpPr>
        <p:spPr>
          <a:xfrm>
            <a:off x="5762173" y="27183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3" name="object 5"/>
          <p:cNvSpPr/>
          <p:nvPr/>
        </p:nvSpPr>
        <p:spPr>
          <a:xfrm>
            <a:off x="5225543" y="29486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4" name="object 6"/>
          <p:cNvSpPr/>
          <p:nvPr/>
        </p:nvSpPr>
        <p:spPr>
          <a:xfrm>
            <a:off x="5776372" y="29343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5" name="object 7"/>
          <p:cNvSpPr/>
          <p:nvPr/>
        </p:nvSpPr>
        <p:spPr>
          <a:xfrm>
            <a:off x="5776372" y="29343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6" name="object 5"/>
          <p:cNvSpPr/>
          <p:nvPr/>
        </p:nvSpPr>
        <p:spPr>
          <a:xfrm>
            <a:off x="5225543" y="319323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7" name="object 6"/>
          <p:cNvSpPr/>
          <p:nvPr/>
        </p:nvSpPr>
        <p:spPr>
          <a:xfrm>
            <a:off x="5776372" y="317894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8" name="object 7"/>
          <p:cNvSpPr/>
          <p:nvPr/>
        </p:nvSpPr>
        <p:spPr>
          <a:xfrm>
            <a:off x="5776372" y="317894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9" name="object 5"/>
          <p:cNvSpPr/>
          <p:nvPr/>
        </p:nvSpPr>
        <p:spPr>
          <a:xfrm>
            <a:off x="5212679" y="211311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0" name="object 6"/>
          <p:cNvSpPr/>
          <p:nvPr/>
        </p:nvSpPr>
        <p:spPr>
          <a:xfrm>
            <a:off x="5763508" y="20988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1" name="object 7"/>
          <p:cNvSpPr/>
          <p:nvPr/>
        </p:nvSpPr>
        <p:spPr>
          <a:xfrm>
            <a:off x="5763508" y="20988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2" name="object 5"/>
          <p:cNvSpPr/>
          <p:nvPr/>
        </p:nvSpPr>
        <p:spPr>
          <a:xfrm>
            <a:off x="5212679" y="2329137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3" name="object 6"/>
          <p:cNvSpPr/>
          <p:nvPr/>
        </p:nvSpPr>
        <p:spPr>
          <a:xfrm>
            <a:off x="5763508" y="231484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4" name="object 7"/>
          <p:cNvSpPr/>
          <p:nvPr/>
        </p:nvSpPr>
        <p:spPr>
          <a:xfrm>
            <a:off x="5763508" y="231484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5" name="object 5"/>
          <p:cNvSpPr/>
          <p:nvPr/>
        </p:nvSpPr>
        <p:spPr>
          <a:xfrm>
            <a:off x="5212679" y="251658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6" name="object 6"/>
          <p:cNvSpPr/>
          <p:nvPr/>
        </p:nvSpPr>
        <p:spPr>
          <a:xfrm>
            <a:off x="5763508" y="250229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7" name="object 7"/>
          <p:cNvSpPr/>
          <p:nvPr/>
        </p:nvSpPr>
        <p:spPr>
          <a:xfrm>
            <a:off x="5763508" y="250229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</p:spTree>
    <p:extLst>
      <p:ext uri="{BB962C8B-B14F-4D97-AF65-F5344CB8AC3E}">
        <p14:creationId xmlns:p14="http://schemas.microsoft.com/office/powerpoint/2010/main" val="42753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191" y="490331"/>
            <a:ext cx="1791648" cy="694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7043973" y="464738"/>
            <a:ext cx="421196" cy="711518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8"/>
                </a:lnTo>
                <a:lnTo>
                  <a:pt x="0" y="7904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6904922" y="1302956"/>
            <a:ext cx="1463612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</a:t>
            </a:r>
            <a:r>
              <a:rPr sz="1620" spc="-8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86479" y="2046158"/>
            <a:ext cx="1344168" cy="842538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endParaRPr sz="1800">
              <a:latin typeface="Verdana" panose="020B0604030504040204" pitchFamily="34" charset="0"/>
              <a:cs typeface="Arial"/>
            </a:endParaRPr>
          </a:p>
          <a:p>
            <a:pPr marL="11430"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output</a:t>
            </a:r>
            <a:r>
              <a:rPr sz="180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3529" y="2046160"/>
            <a:ext cx="3021508" cy="2148537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282893">
              <a:spcBef>
                <a:spcPts val="90"/>
              </a:spcBef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r>
              <a:rPr sz="1800" spc="-5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 marL="282893"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input</a:t>
            </a:r>
            <a:r>
              <a:rPr sz="180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  <a:r>
              <a:rPr sz="1800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  <a:buClr>
                <a:schemeClr val="tx1"/>
              </a:buClr>
            </a:pPr>
            <a:endParaRPr sz="1620" dirty="0">
              <a:latin typeface="Times New Roman"/>
              <a:cs typeface="Times New Roman"/>
            </a:endParaRPr>
          </a:p>
          <a:p>
            <a:pPr marL="11430" marR="366903">
              <a:lnSpc>
                <a:spcPts val="2565"/>
              </a:lnSpc>
              <a:buClr>
                <a:schemeClr val="tx1"/>
              </a:buClr>
            </a:pP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Q: what is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size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of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</a:t>
            </a:r>
            <a:r>
              <a:rPr sz="2160" spc="-9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matrix? 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[4096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x</a:t>
            </a:r>
            <a:r>
              <a:rPr sz="2160" spc="-36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4096!]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Vectorized operations</a:t>
            </a:r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graphicFrame>
        <p:nvGraphicFramePr>
          <p:cNvPr id="74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90335"/>
              </p:ext>
            </p:extLst>
          </p:nvPr>
        </p:nvGraphicFramePr>
        <p:xfrm>
          <a:off x="3360274" y="1648966"/>
          <a:ext cx="2394584" cy="23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Clr>
                          <a:schemeClr val="tx1"/>
                        </a:buClr>
                      </a:pPr>
                      <a:endParaRPr sz="2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spc="-5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f(x)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=</a:t>
                      </a:r>
                      <a:r>
                        <a:rPr sz="2000" spc="-7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max(0,x</a:t>
                      </a:r>
                      <a:r>
                        <a:rPr sz="2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)</a:t>
                      </a:r>
                      <a:endParaRPr lang="de-DE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(element</a:t>
                      </a:r>
                      <a:r>
                        <a:rPr lang="de-DE"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-</a:t>
                      </a: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wise)</a:t>
                      </a:r>
                      <a:endParaRPr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4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" name="object 2"/>
          <p:cNvSpPr/>
          <p:nvPr/>
        </p:nvSpPr>
        <p:spPr>
          <a:xfrm>
            <a:off x="2771800" y="18882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6" name="object 3"/>
          <p:cNvSpPr/>
          <p:nvPr/>
        </p:nvSpPr>
        <p:spPr>
          <a:xfrm>
            <a:off x="3322629" y="185965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7" name="object 4"/>
          <p:cNvSpPr/>
          <p:nvPr/>
        </p:nvSpPr>
        <p:spPr>
          <a:xfrm>
            <a:off x="3322629" y="185965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8" name="object 5"/>
          <p:cNvSpPr/>
          <p:nvPr/>
        </p:nvSpPr>
        <p:spPr>
          <a:xfrm>
            <a:off x="2770465" y="2718629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9" name="object 6"/>
          <p:cNvSpPr/>
          <p:nvPr/>
        </p:nvSpPr>
        <p:spPr>
          <a:xfrm>
            <a:off x="3321294" y="2704341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0" name="object 7"/>
          <p:cNvSpPr/>
          <p:nvPr/>
        </p:nvSpPr>
        <p:spPr>
          <a:xfrm>
            <a:off x="3321294" y="2704341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1" name="object 5"/>
          <p:cNvSpPr/>
          <p:nvPr/>
        </p:nvSpPr>
        <p:spPr>
          <a:xfrm>
            <a:off x="2784664" y="293465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2" name="object 6"/>
          <p:cNvSpPr/>
          <p:nvPr/>
        </p:nvSpPr>
        <p:spPr>
          <a:xfrm>
            <a:off x="3335493" y="29203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3" name="object 7"/>
          <p:cNvSpPr/>
          <p:nvPr/>
        </p:nvSpPr>
        <p:spPr>
          <a:xfrm>
            <a:off x="3335493" y="29203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4" name="object 5"/>
          <p:cNvSpPr/>
          <p:nvPr/>
        </p:nvSpPr>
        <p:spPr>
          <a:xfrm>
            <a:off x="2784664" y="317925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5" name="object 6"/>
          <p:cNvSpPr/>
          <p:nvPr/>
        </p:nvSpPr>
        <p:spPr>
          <a:xfrm>
            <a:off x="3335493" y="316496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6" name="object 7"/>
          <p:cNvSpPr/>
          <p:nvPr/>
        </p:nvSpPr>
        <p:spPr>
          <a:xfrm>
            <a:off x="3335493" y="316496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7" name="object 5"/>
          <p:cNvSpPr/>
          <p:nvPr/>
        </p:nvSpPr>
        <p:spPr>
          <a:xfrm>
            <a:off x="2771800" y="209913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8" name="object 6"/>
          <p:cNvSpPr/>
          <p:nvPr/>
        </p:nvSpPr>
        <p:spPr>
          <a:xfrm>
            <a:off x="3322629" y="208484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9" name="object 7"/>
          <p:cNvSpPr/>
          <p:nvPr/>
        </p:nvSpPr>
        <p:spPr>
          <a:xfrm>
            <a:off x="3322629" y="208484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0" name="object 5"/>
          <p:cNvSpPr/>
          <p:nvPr/>
        </p:nvSpPr>
        <p:spPr>
          <a:xfrm>
            <a:off x="2771800" y="231515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1" name="object 6"/>
          <p:cNvSpPr/>
          <p:nvPr/>
        </p:nvSpPr>
        <p:spPr>
          <a:xfrm>
            <a:off x="3322629" y="230086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2" name="object 7"/>
          <p:cNvSpPr/>
          <p:nvPr/>
        </p:nvSpPr>
        <p:spPr>
          <a:xfrm>
            <a:off x="3322629" y="230086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3" name="object 5"/>
          <p:cNvSpPr/>
          <p:nvPr/>
        </p:nvSpPr>
        <p:spPr>
          <a:xfrm>
            <a:off x="2771800" y="250260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4" name="object 6"/>
          <p:cNvSpPr/>
          <p:nvPr/>
        </p:nvSpPr>
        <p:spPr>
          <a:xfrm>
            <a:off x="3322629" y="24883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5" name="object 7"/>
          <p:cNvSpPr/>
          <p:nvPr/>
        </p:nvSpPr>
        <p:spPr>
          <a:xfrm>
            <a:off x="3322629" y="24883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6" name="Rectangle 95"/>
          <p:cNvSpPr/>
          <p:nvPr/>
        </p:nvSpPr>
        <p:spPr bwMode="auto">
          <a:xfrm>
            <a:off x="5206206" y="1722183"/>
            <a:ext cx="758487" cy="1326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7" name="object 2"/>
          <p:cNvSpPr/>
          <p:nvPr/>
        </p:nvSpPr>
        <p:spPr>
          <a:xfrm>
            <a:off x="5212679" y="190221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8" name="object 3"/>
          <p:cNvSpPr/>
          <p:nvPr/>
        </p:nvSpPr>
        <p:spPr>
          <a:xfrm>
            <a:off x="5763508" y="18736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9" name="object 4"/>
          <p:cNvSpPr/>
          <p:nvPr/>
        </p:nvSpPr>
        <p:spPr>
          <a:xfrm>
            <a:off x="5763508" y="18736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0" name="object 5"/>
          <p:cNvSpPr/>
          <p:nvPr/>
        </p:nvSpPr>
        <p:spPr>
          <a:xfrm>
            <a:off x="5211344" y="273261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1" name="object 6"/>
          <p:cNvSpPr/>
          <p:nvPr/>
        </p:nvSpPr>
        <p:spPr>
          <a:xfrm>
            <a:off x="5762173" y="27183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2" name="object 7"/>
          <p:cNvSpPr/>
          <p:nvPr/>
        </p:nvSpPr>
        <p:spPr>
          <a:xfrm>
            <a:off x="5762173" y="27183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3" name="object 5"/>
          <p:cNvSpPr/>
          <p:nvPr/>
        </p:nvSpPr>
        <p:spPr>
          <a:xfrm>
            <a:off x="5225543" y="29486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4" name="object 6"/>
          <p:cNvSpPr/>
          <p:nvPr/>
        </p:nvSpPr>
        <p:spPr>
          <a:xfrm>
            <a:off x="5776372" y="29343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5" name="object 7"/>
          <p:cNvSpPr/>
          <p:nvPr/>
        </p:nvSpPr>
        <p:spPr>
          <a:xfrm>
            <a:off x="5776372" y="29343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6" name="object 5"/>
          <p:cNvSpPr/>
          <p:nvPr/>
        </p:nvSpPr>
        <p:spPr>
          <a:xfrm>
            <a:off x="5225543" y="319323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7" name="object 6"/>
          <p:cNvSpPr/>
          <p:nvPr/>
        </p:nvSpPr>
        <p:spPr>
          <a:xfrm>
            <a:off x="5776372" y="317894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8" name="object 7"/>
          <p:cNvSpPr/>
          <p:nvPr/>
        </p:nvSpPr>
        <p:spPr>
          <a:xfrm>
            <a:off x="5776372" y="317894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9" name="object 5"/>
          <p:cNvSpPr/>
          <p:nvPr/>
        </p:nvSpPr>
        <p:spPr>
          <a:xfrm>
            <a:off x="5212679" y="211311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0" name="object 6"/>
          <p:cNvSpPr/>
          <p:nvPr/>
        </p:nvSpPr>
        <p:spPr>
          <a:xfrm>
            <a:off x="5763508" y="20988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1" name="object 7"/>
          <p:cNvSpPr/>
          <p:nvPr/>
        </p:nvSpPr>
        <p:spPr>
          <a:xfrm>
            <a:off x="5763508" y="20988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2" name="object 5"/>
          <p:cNvSpPr/>
          <p:nvPr/>
        </p:nvSpPr>
        <p:spPr>
          <a:xfrm>
            <a:off x="5212679" y="2329137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3" name="object 6"/>
          <p:cNvSpPr/>
          <p:nvPr/>
        </p:nvSpPr>
        <p:spPr>
          <a:xfrm>
            <a:off x="5763508" y="231484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4" name="object 7"/>
          <p:cNvSpPr/>
          <p:nvPr/>
        </p:nvSpPr>
        <p:spPr>
          <a:xfrm>
            <a:off x="5763508" y="231484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5" name="object 5"/>
          <p:cNvSpPr/>
          <p:nvPr/>
        </p:nvSpPr>
        <p:spPr>
          <a:xfrm>
            <a:off x="5212679" y="251658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6" name="object 6"/>
          <p:cNvSpPr/>
          <p:nvPr/>
        </p:nvSpPr>
        <p:spPr>
          <a:xfrm>
            <a:off x="5763508" y="250229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7" name="object 7"/>
          <p:cNvSpPr/>
          <p:nvPr/>
        </p:nvSpPr>
        <p:spPr>
          <a:xfrm>
            <a:off x="5763508" y="250229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</p:spTree>
    <p:extLst>
      <p:ext uri="{BB962C8B-B14F-4D97-AF65-F5344CB8AC3E}">
        <p14:creationId xmlns:p14="http://schemas.microsoft.com/office/powerpoint/2010/main" val="25437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9023" y="683720"/>
            <a:ext cx="5005940" cy="3335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6571866" y="4072194"/>
            <a:ext cx="1171099" cy="148117"/>
          </a:xfrm>
          <a:prstGeom prst="rect">
            <a:avLst/>
          </a:prstGeom>
          <a:effectLst/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buClr>
                <a:schemeClr val="tx1"/>
              </a:buClr>
            </a:pPr>
            <a:r>
              <a:rPr sz="450" u="sng" spc="-4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4"/>
              </a:rPr>
              <a:t>Walking </a:t>
            </a:r>
            <a:r>
              <a:rPr sz="45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4"/>
              </a:rPr>
              <a:t>man </a:t>
            </a:r>
            <a:r>
              <a:rPr sz="450" u="sng" spc="-4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4"/>
              </a:rPr>
              <a:t>image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  <a:hlinkClick r:id="rId4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is </a:t>
            </a:r>
            <a:r>
              <a:rPr sz="450" u="sng" spc="-4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Verdana" panose="020B0604030504040204" pitchFamily="34" charset="0"/>
                <a:cs typeface="Arial"/>
                <a:hlinkClick r:id="rId5"/>
              </a:rPr>
              <a:t>CC0 1.0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  <a:hlinkClick r:id="rId5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public</a:t>
            </a:r>
            <a:r>
              <a:rPr sz="450" spc="-53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450" spc="-4" dirty="0">
                <a:solidFill>
                  <a:srgbClr val="999999"/>
                </a:solidFill>
                <a:latin typeface="Verdana" panose="020B0604030504040204" pitchFamily="34" charset="0"/>
                <a:cs typeface="Arial"/>
              </a:rPr>
              <a:t>domain</a:t>
            </a:r>
            <a:endParaRPr sz="45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2276" y="2508486"/>
            <a:ext cx="1141177" cy="1318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Optimization</a:t>
            </a:r>
            <a:endParaRPr lang="de-D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20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/>
          <p:nvPr/>
        </p:nvSpPr>
        <p:spPr>
          <a:xfrm>
            <a:off x="6186479" y="2046158"/>
            <a:ext cx="1344168" cy="842538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11430">
              <a:buClr>
                <a:schemeClr val="tx1"/>
              </a:buClr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output</a:t>
            </a:r>
            <a:r>
              <a:rPr sz="180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85871" y="2046160"/>
            <a:ext cx="2459165" cy="248196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282893">
              <a:spcBef>
                <a:spcPts val="90"/>
              </a:spcBef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r>
              <a:rPr sz="1800" spc="-5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 marL="282893"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input</a:t>
            </a:r>
            <a:r>
              <a:rPr sz="180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  <a:r>
              <a:rPr sz="1800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  <a:buClr>
                <a:schemeClr val="tx1"/>
              </a:buClr>
            </a:pPr>
            <a:endParaRPr sz="1620" dirty="0">
              <a:latin typeface="Times New Roman"/>
              <a:cs typeface="Times New Roman"/>
            </a:endParaRPr>
          </a:p>
          <a:p>
            <a:pPr marL="11430" marR="366903">
              <a:lnSpc>
                <a:spcPts val="2565"/>
              </a:lnSpc>
              <a:buClr>
                <a:schemeClr val="tx1"/>
              </a:buClr>
            </a:pP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Q: what is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size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of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</a:t>
            </a:r>
            <a:r>
              <a:rPr sz="2160" spc="-9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matrix? 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[4096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x</a:t>
            </a:r>
            <a:r>
              <a:rPr sz="2160" spc="-36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4096!]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36096" y="3017348"/>
            <a:ext cx="3787817" cy="1358578"/>
          </a:xfrm>
          <a:prstGeom prst="rect">
            <a:avLst/>
          </a:prstGeom>
          <a:effectLst/>
        </p:spPr>
        <p:txBody>
          <a:bodyPr vert="horz" wrap="square" lIns="0" tIns="9716" rIns="0" bIns="0" rtlCol="0">
            <a:spAutoFit/>
          </a:bodyPr>
          <a:lstStyle/>
          <a:p>
            <a:pPr marL="17145" marR="829247">
              <a:lnSpc>
                <a:spcPct val="100699"/>
              </a:lnSpc>
              <a:spcBef>
                <a:spcPts val="77"/>
              </a:spcBef>
              <a:buClr>
                <a:schemeClr val="tx1"/>
              </a:buClr>
            </a:pP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in practice we process an  entire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minibatch (e.g.</a:t>
            </a:r>
            <a:r>
              <a:rPr sz="1620" spc="-9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100)  of examples at one</a:t>
            </a:r>
            <a:r>
              <a:rPr sz="1620" spc="-5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time:</a:t>
            </a:r>
            <a:endParaRPr sz="1620" dirty="0">
              <a:latin typeface="Verdana" panose="020B0604030504040204" pitchFamily="34" charset="0"/>
              <a:cs typeface="Arial"/>
            </a:endParaRPr>
          </a:p>
          <a:p>
            <a:pPr marL="11430" marR="4572">
              <a:lnSpc>
                <a:spcPct val="100699"/>
              </a:lnSpc>
              <a:spcBef>
                <a:spcPts val="729"/>
              </a:spcBef>
              <a:buClr>
                <a:schemeClr val="tx1"/>
              </a:buClr>
            </a:pP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i.e.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would technically be</a:t>
            </a:r>
            <a:r>
              <a:rPr sz="1620" spc="-81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a 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[409,600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x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409,600] </a:t>
            </a:r>
            <a:r>
              <a:rPr sz="162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</a:t>
            </a:r>
            <a:r>
              <a:rPr sz="1620" spc="-32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:\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Vectorized operations</a:t>
            </a:r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graphicFrame>
        <p:nvGraphicFramePr>
          <p:cNvPr id="72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00185"/>
              </p:ext>
            </p:extLst>
          </p:nvPr>
        </p:nvGraphicFramePr>
        <p:xfrm>
          <a:off x="3360274" y="1347614"/>
          <a:ext cx="2394584" cy="23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Clr>
                          <a:schemeClr val="tx1"/>
                        </a:buClr>
                      </a:pPr>
                      <a:endParaRPr sz="2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spc="-5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f(x)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=</a:t>
                      </a:r>
                      <a:r>
                        <a:rPr sz="2000" spc="-7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max(0,x</a:t>
                      </a:r>
                      <a:r>
                        <a:rPr sz="2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)</a:t>
                      </a:r>
                      <a:endParaRPr lang="de-DE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(element</a:t>
                      </a:r>
                      <a:r>
                        <a:rPr lang="de-DE"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-</a:t>
                      </a: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wise)</a:t>
                      </a:r>
                      <a:endParaRPr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4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3" name="object 2"/>
          <p:cNvSpPr/>
          <p:nvPr/>
        </p:nvSpPr>
        <p:spPr>
          <a:xfrm>
            <a:off x="2771800" y="158688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4" name="object 3"/>
          <p:cNvSpPr/>
          <p:nvPr/>
        </p:nvSpPr>
        <p:spPr>
          <a:xfrm>
            <a:off x="3322629" y="155830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5" name="object 4"/>
          <p:cNvSpPr/>
          <p:nvPr/>
        </p:nvSpPr>
        <p:spPr>
          <a:xfrm>
            <a:off x="3322629" y="155830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6" name="object 5"/>
          <p:cNvSpPr/>
          <p:nvPr/>
        </p:nvSpPr>
        <p:spPr>
          <a:xfrm>
            <a:off x="2770465" y="2417277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7" name="object 6"/>
          <p:cNvSpPr/>
          <p:nvPr/>
        </p:nvSpPr>
        <p:spPr>
          <a:xfrm>
            <a:off x="3321294" y="240298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8" name="object 7"/>
          <p:cNvSpPr/>
          <p:nvPr/>
        </p:nvSpPr>
        <p:spPr>
          <a:xfrm>
            <a:off x="3321294" y="240298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9" name="object 5"/>
          <p:cNvSpPr/>
          <p:nvPr/>
        </p:nvSpPr>
        <p:spPr>
          <a:xfrm>
            <a:off x="2784664" y="2633301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0" name="object 6"/>
          <p:cNvSpPr/>
          <p:nvPr/>
        </p:nvSpPr>
        <p:spPr>
          <a:xfrm>
            <a:off x="3335493" y="261901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1" name="object 7"/>
          <p:cNvSpPr/>
          <p:nvPr/>
        </p:nvSpPr>
        <p:spPr>
          <a:xfrm>
            <a:off x="3335493" y="261901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2" name="object 5"/>
          <p:cNvSpPr/>
          <p:nvPr/>
        </p:nvSpPr>
        <p:spPr>
          <a:xfrm>
            <a:off x="2784664" y="287790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3" name="object 6"/>
          <p:cNvSpPr/>
          <p:nvPr/>
        </p:nvSpPr>
        <p:spPr>
          <a:xfrm>
            <a:off x="3335493" y="286361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4" name="object 7"/>
          <p:cNvSpPr/>
          <p:nvPr/>
        </p:nvSpPr>
        <p:spPr>
          <a:xfrm>
            <a:off x="3335493" y="286361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5" name="object 5"/>
          <p:cNvSpPr/>
          <p:nvPr/>
        </p:nvSpPr>
        <p:spPr>
          <a:xfrm>
            <a:off x="2771800" y="179778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6" name="object 6"/>
          <p:cNvSpPr/>
          <p:nvPr/>
        </p:nvSpPr>
        <p:spPr>
          <a:xfrm>
            <a:off x="3322629" y="178349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7" name="object 7"/>
          <p:cNvSpPr/>
          <p:nvPr/>
        </p:nvSpPr>
        <p:spPr>
          <a:xfrm>
            <a:off x="3322629" y="178349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8" name="object 5"/>
          <p:cNvSpPr/>
          <p:nvPr/>
        </p:nvSpPr>
        <p:spPr>
          <a:xfrm>
            <a:off x="2771800" y="201380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9" name="object 6"/>
          <p:cNvSpPr/>
          <p:nvPr/>
        </p:nvSpPr>
        <p:spPr>
          <a:xfrm>
            <a:off x="3322629" y="199951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0" name="object 7"/>
          <p:cNvSpPr/>
          <p:nvPr/>
        </p:nvSpPr>
        <p:spPr>
          <a:xfrm>
            <a:off x="3322629" y="199951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1" name="object 5"/>
          <p:cNvSpPr/>
          <p:nvPr/>
        </p:nvSpPr>
        <p:spPr>
          <a:xfrm>
            <a:off x="2771800" y="220125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2" name="object 6"/>
          <p:cNvSpPr/>
          <p:nvPr/>
        </p:nvSpPr>
        <p:spPr>
          <a:xfrm>
            <a:off x="3322629" y="21869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3" name="object 7"/>
          <p:cNvSpPr/>
          <p:nvPr/>
        </p:nvSpPr>
        <p:spPr>
          <a:xfrm>
            <a:off x="3322629" y="21869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4" name="Rectangle 93"/>
          <p:cNvSpPr/>
          <p:nvPr/>
        </p:nvSpPr>
        <p:spPr bwMode="auto">
          <a:xfrm>
            <a:off x="5206206" y="1420831"/>
            <a:ext cx="758487" cy="1326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5" name="object 2"/>
          <p:cNvSpPr/>
          <p:nvPr/>
        </p:nvSpPr>
        <p:spPr>
          <a:xfrm>
            <a:off x="5212679" y="160086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6" name="object 3"/>
          <p:cNvSpPr/>
          <p:nvPr/>
        </p:nvSpPr>
        <p:spPr>
          <a:xfrm>
            <a:off x="5763508" y="157228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7" name="object 4"/>
          <p:cNvSpPr/>
          <p:nvPr/>
        </p:nvSpPr>
        <p:spPr>
          <a:xfrm>
            <a:off x="5763508" y="157228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8" name="object 5"/>
          <p:cNvSpPr/>
          <p:nvPr/>
        </p:nvSpPr>
        <p:spPr>
          <a:xfrm>
            <a:off x="5211344" y="2431258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9" name="object 6"/>
          <p:cNvSpPr/>
          <p:nvPr/>
        </p:nvSpPr>
        <p:spPr>
          <a:xfrm>
            <a:off x="5762173" y="241697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0" name="object 7"/>
          <p:cNvSpPr/>
          <p:nvPr/>
        </p:nvSpPr>
        <p:spPr>
          <a:xfrm>
            <a:off x="5762173" y="241697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1" name="object 5"/>
          <p:cNvSpPr/>
          <p:nvPr/>
        </p:nvSpPr>
        <p:spPr>
          <a:xfrm>
            <a:off x="5225543" y="264728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2" name="object 6"/>
          <p:cNvSpPr/>
          <p:nvPr/>
        </p:nvSpPr>
        <p:spPr>
          <a:xfrm>
            <a:off x="5776372" y="263299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3" name="object 7"/>
          <p:cNvSpPr/>
          <p:nvPr/>
        </p:nvSpPr>
        <p:spPr>
          <a:xfrm>
            <a:off x="5776372" y="263299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4" name="object 5"/>
          <p:cNvSpPr/>
          <p:nvPr/>
        </p:nvSpPr>
        <p:spPr>
          <a:xfrm>
            <a:off x="5225543" y="2891881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5" name="object 6"/>
          <p:cNvSpPr/>
          <p:nvPr/>
        </p:nvSpPr>
        <p:spPr>
          <a:xfrm>
            <a:off x="5776372" y="287759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6" name="object 7"/>
          <p:cNvSpPr/>
          <p:nvPr/>
        </p:nvSpPr>
        <p:spPr>
          <a:xfrm>
            <a:off x="5776372" y="287759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7" name="object 5"/>
          <p:cNvSpPr/>
          <p:nvPr/>
        </p:nvSpPr>
        <p:spPr>
          <a:xfrm>
            <a:off x="5212679" y="1811761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8" name="object 6"/>
          <p:cNvSpPr/>
          <p:nvPr/>
        </p:nvSpPr>
        <p:spPr>
          <a:xfrm>
            <a:off x="5763508" y="179747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9" name="object 7"/>
          <p:cNvSpPr/>
          <p:nvPr/>
        </p:nvSpPr>
        <p:spPr>
          <a:xfrm>
            <a:off x="5763508" y="1797473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0" name="object 5"/>
          <p:cNvSpPr/>
          <p:nvPr/>
        </p:nvSpPr>
        <p:spPr>
          <a:xfrm>
            <a:off x="5212679" y="202778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1" name="object 6"/>
          <p:cNvSpPr/>
          <p:nvPr/>
        </p:nvSpPr>
        <p:spPr>
          <a:xfrm>
            <a:off x="5763508" y="201349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2" name="object 7"/>
          <p:cNvSpPr/>
          <p:nvPr/>
        </p:nvSpPr>
        <p:spPr>
          <a:xfrm>
            <a:off x="5763508" y="201349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3" name="object 5"/>
          <p:cNvSpPr/>
          <p:nvPr/>
        </p:nvSpPr>
        <p:spPr>
          <a:xfrm>
            <a:off x="5212679" y="22152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4" name="object 6"/>
          <p:cNvSpPr/>
          <p:nvPr/>
        </p:nvSpPr>
        <p:spPr>
          <a:xfrm>
            <a:off x="5763508" y="22009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5" name="object 7"/>
          <p:cNvSpPr/>
          <p:nvPr/>
        </p:nvSpPr>
        <p:spPr>
          <a:xfrm>
            <a:off x="5763508" y="22009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</p:spTree>
    <p:extLst>
      <p:ext uri="{BB962C8B-B14F-4D97-AF65-F5344CB8AC3E}">
        <p14:creationId xmlns:p14="http://schemas.microsoft.com/office/powerpoint/2010/main" val="15638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85871" y="2046160"/>
            <a:ext cx="2459165" cy="248196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282893">
              <a:spcBef>
                <a:spcPts val="90"/>
              </a:spcBef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4096-d</a:t>
            </a:r>
            <a:r>
              <a:rPr sz="1800" spc="-5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 marL="282893">
              <a:buClr>
                <a:schemeClr val="tx1"/>
              </a:buClr>
              <a:tabLst>
                <a:tab pos="1835658" algn="l"/>
                <a:tab pos="2447163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input</a:t>
            </a:r>
            <a:r>
              <a:rPr sz="180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vector</a:t>
            </a:r>
            <a:r>
              <a:rPr sz="1800" dirty="0">
                <a:latin typeface="Arial"/>
                <a:cs typeface="Arial"/>
              </a:rPr>
              <a:t>	</a:t>
            </a:r>
            <a:endParaRPr sz="1800" dirty="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  <a:buClr>
                <a:schemeClr val="tx1"/>
              </a:buClr>
            </a:pPr>
            <a:endParaRPr sz="1620" dirty="0">
              <a:latin typeface="Times New Roman"/>
              <a:cs typeface="Times New Roman"/>
            </a:endParaRPr>
          </a:p>
          <a:p>
            <a:pPr marL="11430" marR="366903">
              <a:lnSpc>
                <a:spcPts val="2565"/>
              </a:lnSpc>
              <a:buClr>
                <a:schemeClr val="tx1"/>
              </a:buClr>
            </a:pP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Q: what is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size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of the 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Jacobian</a:t>
            </a:r>
            <a:r>
              <a:rPr sz="2160" spc="-9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matrix? 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[4096 </a:t>
            </a:r>
            <a:r>
              <a:rPr sz="2160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x</a:t>
            </a:r>
            <a:r>
              <a:rPr sz="2160" spc="-36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Verdana" panose="020B0604030504040204" pitchFamily="34" charset="0"/>
                <a:cs typeface="Arial"/>
              </a:rPr>
              <a:t>4096!]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Vectorized operations</a:t>
            </a:r>
            <a:endParaRPr lang="de-DE"/>
          </a:p>
        </p:txBody>
      </p:sp>
      <p:sp>
        <p:nvSpPr>
          <p:cNvPr id="35" name="object 35"/>
          <p:cNvSpPr txBox="1">
            <a:spLocks noGrp="1"/>
          </p:cNvSpPr>
          <p:nvPr>
            <p:ph sz="half" idx="4294967295"/>
          </p:nvPr>
        </p:nvSpPr>
        <p:spPr>
          <a:xfrm>
            <a:off x="6962775" y="1419225"/>
            <a:ext cx="2181225" cy="3101975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470606" indent="0">
              <a:spcBef>
                <a:spcPts val="90"/>
              </a:spcBef>
              <a:buClr>
                <a:schemeClr val="tx1"/>
              </a:buClr>
              <a:buNone/>
            </a:pPr>
            <a:r>
              <a:rPr dirty="0"/>
              <a:t>Jacobian</a:t>
            </a:r>
            <a:r>
              <a:rPr spc="-81" dirty="0"/>
              <a:t> </a:t>
            </a:r>
            <a:r>
              <a:rPr dirty="0" smtClean="0"/>
              <a:t>matrix</a:t>
            </a:r>
            <a:endParaRPr dirty="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  <a:buClr>
                <a:schemeClr val="tx1"/>
              </a:buClr>
            </a:pPr>
            <a:endParaRPr sz="1575" dirty="0">
              <a:latin typeface="Times New Roman"/>
              <a:cs typeface="Times New Roman"/>
            </a:endParaRPr>
          </a:p>
          <a:p>
            <a:pPr marL="11430">
              <a:buClr>
                <a:schemeClr val="tx1"/>
              </a:buClr>
            </a:pPr>
            <a:r>
              <a:rPr spc="-5" dirty="0"/>
              <a:t>4096-d</a:t>
            </a:r>
            <a:endParaRPr dirty="0"/>
          </a:p>
          <a:p>
            <a:pPr marL="11430">
              <a:buClr>
                <a:schemeClr val="tx1"/>
              </a:buClr>
            </a:pPr>
            <a:r>
              <a:rPr spc="-5" dirty="0"/>
              <a:t>output</a:t>
            </a:r>
            <a:r>
              <a:rPr spc="-14" dirty="0"/>
              <a:t> </a:t>
            </a:r>
            <a:r>
              <a:rPr dirty="0"/>
              <a:t>vector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sz="1980" dirty="0">
              <a:latin typeface="Times New Roman"/>
              <a:cs typeface="Times New Roman"/>
            </a:endParaRPr>
          </a:p>
          <a:p>
            <a:pPr marL="58865" marR="136589">
              <a:lnSpc>
                <a:spcPts val="2565"/>
              </a:lnSpc>
              <a:buClr>
                <a:schemeClr val="tx1"/>
              </a:buClr>
            </a:pPr>
            <a:r>
              <a:rPr spc="-5" dirty="0"/>
              <a:t>Q2: what does</a:t>
            </a:r>
            <a:r>
              <a:rPr spc="-86" dirty="0"/>
              <a:t> </a:t>
            </a:r>
            <a:r>
              <a:rPr spc="-5" dirty="0"/>
              <a:t>it  look</a:t>
            </a:r>
            <a:r>
              <a:rPr spc="-14" dirty="0"/>
              <a:t> </a:t>
            </a:r>
            <a:r>
              <a:rPr spc="-5" dirty="0"/>
              <a:t>like?</a:t>
            </a:r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940152" y="678339"/>
            <a:ext cx="1791648" cy="694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4" name="object 34"/>
          <p:cNvSpPr/>
          <p:nvPr/>
        </p:nvSpPr>
        <p:spPr>
          <a:xfrm>
            <a:off x="6890934" y="652746"/>
            <a:ext cx="421196" cy="711518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8"/>
                </a:lnTo>
                <a:lnTo>
                  <a:pt x="0" y="7904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graphicFrame>
        <p:nvGraphicFramePr>
          <p:cNvPr id="74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90335"/>
              </p:ext>
            </p:extLst>
          </p:nvPr>
        </p:nvGraphicFramePr>
        <p:xfrm>
          <a:off x="3360274" y="1648966"/>
          <a:ext cx="2394584" cy="23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22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Clr>
                          <a:schemeClr val="tx1"/>
                        </a:buClr>
                      </a:pPr>
                      <a:endParaRPr sz="25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spc="-5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f(x)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=</a:t>
                      </a:r>
                      <a:r>
                        <a:rPr sz="2000" spc="-7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max(0,x</a:t>
                      </a:r>
                      <a:r>
                        <a:rPr sz="2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)</a:t>
                      </a:r>
                      <a:endParaRPr lang="de-DE" sz="20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(element</a:t>
                      </a:r>
                      <a:r>
                        <a:rPr lang="de-DE"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-</a:t>
                      </a:r>
                    </a:p>
                    <a:p>
                      <a:pPr marL="120650">
                        <a:lnSpc>
                          <a:spcPts val="2630"/>
                        </a:lnSpc>
                        <a:buClr>
                          <a:schemeClr val="tx1"/>
                        </a:buClr>
                      </a:pPr>
                      <a:r>
                        <a:rPr sz="20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Arial"/>
                        </a:rPr>
                        <a:t>wise)</a:t>
                      </a:r>
                      <a:endParaRPr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4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8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5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chemeClr val="tx1"/>
                        </a:buClr>
                      </a:pP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" name="object 2"/>
          <p:cNvSpPr/>
          <p:nvPr/>
        </p:nvSpPr>
        <p:spPr>
          <a:xfrm>
            <a:off x="2771800" y="18882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6" name="object 3"/>
          <p:cNvSpPr/>
          <p:nvPr/>
        </p:nvSpPr>
        <p:spPr>
          <a:xfrm>
            <a:off x="3322629" y="185965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7" name="object 4"/>
          <p:cNvSpPr/>
          <p:nvPr/>
        </p:nvSpPr>
        <p:spPr>
          <a:xfrm>
            <a:off x="3322629" y="185965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8" name="object 5"/>
          <p:cNvSpPr/>
          <p:nvPr/>
        </p:nvSpPr>
        <p:spPr>
          <a:xfrm>
            <a:off x="2770465" y="2718629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9" name="object 6"/>
          <p:cNvSpPr/>
          <p:nvPr/>
        </p:nvSpPr>
        <p:spPr>
          <a:xfrm>
            <a:off x="3321294" y="2704341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0" name="object 7"/>
          <p:cNvSpPr/>
          <p:nvPr/>
        </p:nvSpPr>
        <p:spPr>
          <a:xfrm>
            <a:off x="3321294" y="2704341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1" name="object 5"/>
          <p:cNvSpPr/>
          <p:nvPr/>
        </p:nvSpPr>
        <p:spPr>
          <a:xfrm>
            <a:off x="2784664" y="293465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2" name="object 6"/>
          <p:cNvSpPr/>
          <p:nvPr/>
        </p:nvSpPr>
        <p:spPr>
          <a:xfrm>
            <a:off x="3335493" y="29203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3" name="object 7"/>
          <p:cNvSpPr/>
          <p:nvPr/>
        </p:nvSpPr>
        <p:spPr>
          <a:xfrm>
            <a:off x="3335493" y="292036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4" name="object 5"/>
          <p:cNvSpPr/>
          <p:nvPr/>
        </p:nvSpPr>
        <p:spPr>
          <a:xfrm>
            <a:off x="2784664" y="317925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5" name="object 6"/>
          <p:cNvSpPr/>
          <p:nvPr/>
        </p:nvSpPr>
        <p:spPr>
          <a:xfrm>
            <a:off x="3335493" y="316496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6" name="object 7"/>
          <p:cNvSpPr/>
          <p:nvPr/>
        </p:nvSpPr>
        <p:spPr>
          <a:xfrm>
            <a:off x="3335493" y="316496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7" name="object 5"/>
          <p:cNvSpPr/>
          <p:nvPr/>
        </p:nvSpPr>
        <p:spPr>
          <a:xfrm>
            <a:off x="2771800" y="2099132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8" name="object 6"/>
          <p:cNvSpPr/>
          <p:nvPr/>
        </p:nvSpPr>
        <p:spPr>
          <a:xfrm>
            <a:off x="3322629" y="208484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9" name="object 7"/>
          <p:cNvSpPr/>
          <p:nvPr/>
        </p:nvSpPr>
        <p:spPr>
          <a:xfrm>
            <a:off x="3322629" y="2084844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0" name="object 5"/>
          <p:cNvSpPr/>
          <p:nvPr/>
        </p:nvSpPr>
        <p:spPr>
          <a:xfrm>
            <a:off x="2771800" y="231515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1" name="object 6"/>
          <p:cNvSpPr/>
          <p:nvPr/>
        </p:nvSpPr>
        <p:spPr>
          <a:xfrm>
            <a:off x="3322629" y="230086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2" name="object 7"/>
          <p:cNvSpPr/>
          <p:nvPr/>
        </p:nvSpPr>
        <p:spPr>
          <a:xfrm>
            <a:off x="3322629" y="230086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3" name="object 5"/>
          <p:cNvSpPr/>
          <p:nvPr/>
        </p:nvSpPr>
        <p:spPr>
          <a:xfrm>
            <a:off x="2771800" y="250260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4" name="object 6"/>
          <p:cNvSpPr/>
          <p:nvPr/>
        </p:nvSpPr>
        <p:spPr>
          <a:xfrm>
            <a:off x="3322629" y="24883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5" name="object 7"/>
          <p:cNvSpPr/>
          <p:nvPr/>
        </p:nvSpPr>
        <p:spPr>
          <a:xfrm>
            <a:off x="3322629" y="2488317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6" name="Rectangle 95"/>
          <p:cNvSpPr/>
          <p:nvPr/>
        </p:nvSpPr>
        <p:spPr bwMode="auto">
          <a:xfrm>
            <a:off x="5206206" y="1722183"/>
            <a:ext cx="758487" cy="13268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7" name="object 2"/>
          <p:cNvSpPr/>
          <p:nvPr/>
        </p:nvSpPr>
        <p:spPr>
          <a:xfrm>
            <a:off x="5212679" y="1902215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8" name="object 3"/>
          <p:cNvSpPr/>
          <p:nvPr/>
        </p:nvSpPr>
        <p:spPr>
          <a:xfrm>
            <a:off x="5763508" y="18736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9" name="object 4"/>
          <p:cNvSpPr/>
          <p:nvPr/>
        </p:nvSpPr>
        <p:spPr>
          <a:xfrm>
            <a:off x="5763508" y="18736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0" name="object 5"/>
          <p:cNvSpPr/>
          <p:nvPr/>
        </p:nvSpPr>
        <p:spPr>
          <a:xfrm>
            <a:off x="5211344" y="2732610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1" name="object 6"/>
          <p:cNvSpPr/>
          <p:nvPr/>
        </p:nvSpPr>
        <p:spPr>
          <a:xfrm>
            <a:off x="5762173" y="27183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2" name="object 7"/>
          <p:cNvSpPr/>
          <p:nvPr/>
        </p:nvSpPr>
        <p:spPr>
          <a:xfrm>
            <a:off x="5762173" y="2718322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3" name="object 5"/>
          <p:cNvSpPr/>
          <p:nvPr/>
        </p:nvSpPr>
        <p:spPr>
          <a:xfrm>
            <a:off x="5225543" y="2948634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4" name="object 6"/>
          <p:cNvSpPr/>
          <p:nvPr/>
        </p:nvSpPr>
        <p:spPr>
          <a:xfrm>
            <a:off x="5776372" y="29343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5" name="object 7"/>
          <p:cNvSpPr/>
          <p:nvPr/>
        </p:nvSpPr>
        <p:spPr>
          <a:xfrm>
            <a:off x="5776372" y="2934346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6" name="object 5"/>
          <p:cNvSpPr/>
          <p:nvPr/>
        </p:nvSpPr>
        <p:spPr>
          <a:xfrm>
            <a:off x="5225543" y="319323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7" name="object 6"/>
          <p:cNvSpPr/>
          <p:nvPr/>
        </p:nvSpPr>
        <p:spPr>
          <a:xfrm>
            <a:off x="5776372" y="317894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8" name="object 7"/>
          <p:cNvSpPr/>
          <p:nvPr/>
        </p:nvSpPr>
        <p:spPr>
          <a:xfrm>
            <a:off x="5776372" y="317894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9" name="object 5"/>
          <p:cNvSpPr/>
          <p:nvPr/>
        </p:nvSpPr>
        <p:spPr>
          <a:xfrm>
            <a:off x="5212679" y="2113113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0" name="object 6"/>
          <p:cNvSpPr/>
          <p:nvPr/>
        </p:nvSpPr>
        <p:spPr>
          <a:xfrm>
            <a:off x="5763508" y="20988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1" name="object 7"/>
          <p:cNvSpPr/>
          <p:nvPr/>
        </p:nvSpPr>
        <p:spPr>
          <a:xfrm>
            <a:off x="5763508" y="2098825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2" name="object 5"/>
          <p:cNvSpPr/>
          <p:nvPr/>
        </p:nvSpPr>
        <p:spPr>
          <a:xfrm>
            <a:off x="5212679" y="2329137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3" name="object 6"/>
          <p:cNvSpPr/>
          <p:nvPr/>
        </p:nvSpPr>
        <p:spPr>
          <a:xfrm>
            <a:off x="5763508" y="231484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4" name="object 7"/>
          <p:cNvSpPr/>
          <p:nvPr/>
        </p:nvSpPr>
        <p:spPr>
          <a:xfrm>
            <a:off x="5763508" y="2314849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5" name="object 5"/>
          <p:cNvSpPr/>
          <p:nvPr/>
        </p:nvSpPr>
        <p:spPr>
          <a:xfrm>
            <a:off x="5212679" y="2516586"/>
            <a:ext cx="556641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6" name="object 6"/>
          <p:cNvSpPr/>
          <p:nvPr/>
        </p:nvSpPr>
        <p:spPr>
          <a:xfrm>
            <a:off x="5763508" y="250229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7" name="object 7"/>
          <p:cNvSpPr/>
          <p:nvPr/>
        </p:nvSpPr>
        <p:spPr>
          <a:xfrm>
            <a:off x="5763508" y="2502298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</p:spTree>
    <p:extLst>
      <p:ext uri="{BB962C8B-B14F-4D97-AF65-F5344CB8AC3E}">
        <p14:creationId xmlns:p14="http://schemas.microsoft.com/office/powerpoint/2010/main" val="8806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834" y="1140815"/>
            <a:ext cx="5470354" cy="2632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1517691" y="1885385"/>
            <a:ext cx="494348" cy="494348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274349"/>
                </a:moveTo>
                <a:lnTo>
                  <a:pt x="4420" y="225034"/>
                </a:lnTo>
                <a:lnTo>
                  <a:pt x="17163" y="178619"/>
                </a:lnTo>
                <a:lnTo>
                  <a:pt x="37456" y="135879"/>
                </a:lnTo>
                <a:lnTo>
                  <a:pt x="64523" y="97589"/>
                </a:lnTo>
                <a:lnTo>
                  <a:pt x="97589" y="64523"/>
                </a:lnTo>
                <a:lnTo>
                  <a:pt x="135879" y="37456"/>
                </a:lnTo>
                <a:lnTo>
                  <a:pt x="178619" y="17163"/>
                </a:lnTo>
                <a:lnTo>
                  <a:pt x="225034" y="4420"/>
                </a:lnTo>
                <a:lnTo>
                  <a:pt x="274349" y="0"/>
                </a:lnTo>
                <a:lnTo>
                  <a:pt x="328122" y="5320"/>
                </a:lnTo>
                <a:lnTo>
                  <a:pt x="379338" y="20883"/>
                </a:lnTo>
                <a:lnTo>
                  <a:pt x="426559" y="46093"/>
                </a:lnTo>
                <a:lnTo>
                  <a:pt x="468344" y="80354"/>
                </a:lnTo>
                <a:lnTo>
                  <a:pt x="502604" y="122139"/>
                </a:lnTo>
                <a:lnTo>
                  <a:pt x="527815" y="169359"/>
                </a:lnTo>
                <a:lnTo>
                  <a:pt x="543378" y="220576"/>
                </a:lnTo>
                <a:lnTo>
                  <a:pt x="548698" y="274349"/>
                </a:lnTo>
                <a:lnTo>
                  <a:pt x="544278" y="323664"/>
                </a:lnTo>
                <a:lnTo>
                  <a:pt x="531534" y="370079"/>
                </a:lnTo>
                <a:lnTo>
                  <a:pt x="511242" y="412819"/>
                </a:lnTo>
                <a:lnTo>
                  <a:pt x="484175" y="451109"/>
                </a:lnTo>
                <a:lnTo>
                  <a:pt x="451109" y="484175"/>
                </a:lnTo>
                <a:lnTo>
                  <a:pt x="412819" y="511242"/>
                </a:lnTo>
                <a:lnTo>
                  <a:pt x="370079" y="531534"/>
                </a:lnTo>
                <a:lnTo>
                  <a:pt x="323664" y="544278"/>
                </a:lnTo>
                <a:lnTo>
                  <a:pt x="274349" y="548698"/>
                </a:lnTo>
                <a:lnTo>
                  <a:pt x="225034" y="544278"/>
                </a:lnTo>
                <a:lnTo>
                  <a:pt x="178619" y="531534"/>
                </a:lnTo>
                <a:lnTo>
                  <a:pt x="135879" y="511242"/>
                </a:lnTo>
                <a:lnTo>
                  <a:pt x="97589" y="484175"/>
                </a:lnTo>
                <a:lnTo>
                  <a:pt x="64523" y="451109"/>
                </a:lnTo>
                <a:lnTo>
                  <a:pt x="37456" y="412819"/>
                </a:lnTo>
                <a:lnTo>
                  <a:pt x="17163" y="370079"/>
                </a:lnTo>
                <a:lnTo>
                  <a:pt x="4420" y="323664"/>
                </a:lnTo>
                <a:lnTo>
                  <a:pt x="0" y="2743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1204181" y="1667723"/>
            <a:ext cx="345186" cy="259461"/>
          </a:xfrm>
          <a:custGeom>
            <a:avLst/>
            <a:gdLst/>
            <a:ahLst/>
            <a:cxnLst/>
            <a:rect l="l" t="t" r="r" b="b"/>
            <a:pathLst>
              <a:path w="383540" h="288289">
                <a:moveTo>
                  <a:pt x="0" y="0"/>
                </a:moveTo>
                <a:lnTo>
                  <a:pt x="383014" y="28786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1540386" y="1915483"/>
            <a:ext cx="40005" cy="34862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007" y="38547"/>
                </a:moveTo>
                <a:lnTo>
                  <a:pt x="0" y="25152"/>
                </a:lnTo>
                <a:lnTo>
                  <a:pt x="18904" y="0"/>
                </a:lnTo>
                <a:lnTo>
                  <a:pt x="44007" y="3854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1540386" y="1915483"/>
            <a:ext cx="40005" cy="34862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0" y="25152"/>
                </a:moveTo>
                <a:lnTo>
                  <a:pt x="44007" y="38547"/>
                </a:lnTo>
                <a:lnTo>
                  <a:pt x="18904" y="0"/>
                </a:lnTo>
                <a:lnTo>
                  <a:pt x="0" y="2515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1140191" y="2332872"/>
            <a:ext cx="405765" cy="237744"/>
          </a:xfrm>
          <a:custGeom>
            <a:avLst/>
            <a:gdLst/>
            <a:ahLst/>
            <a:cxnLst/>
            <a:rect l="l" t="t" r="r" b="b"/>
            <a:pathLst>
              <a:path w="450850" h="264160">
                <a:moveTo>
                  <a:pt x="0" y="263639"/>
                </a:moveTo>
                <a:lnTo>
                  <a:pt x="450474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1538466" y="2313222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2" y="35412"/>
                </a:moveTo>
                <a:lnTo>
                  <a:pt x="0" y="8254"/>
                </a:lnTo>
                <a:lnTo>
                  <a:pt x="45252" y="0"/>
                </a:lnTo>
                <a:lnTo>
                  <a:pt x="15892" y="354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1538466" y="2313222"/>
            <a:ext cx="41148" cy="32004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2" y="35412"/>
                </a:moveTo>
                <a:lnTo>
                  <a:pt x="45252" y="0"/>
                </a:lnTo>
                <a:lnTo>
                  <a:pt x="0" y="8254"/>
                </a:lnTo>
                <a:lnTo>
                  <a:pt x="15892" y="35412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2011520" y="2132298"/>
            <a:ext cx="497777" cy="0"/>
          </a:xfrm>
          <a:custGeom>
            <a:avLst/>
            <a:gdLst/>
            <a:ahLst/>
            <a:cxnLst/>
            <a:rect l="l" t="t" r="r" b="b"/>
            <a:pathLst>
              <a:path w="553085">
                <a:moveTo>
                  <a:pt x="0" y="0"/>
                </a:moveTo>
                <a:lnTo>
                  <a:pt x="55304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2509264" y="21181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2509264" y="2118140"/>
            <a:ext cx="39434" cy="28575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 txBox="1"/>
          <p:nvPr/>
        </p:nvSpPr>
        <p:spPr>
          <a:xfrm>
            <a:off x="1308237" y="1417192"/>
            <a:ext cx="16002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x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6174" y="2321220"/>
            <a:ext cx="2186559" cy="1291764"/>
          </a:xfrm>
          <a:prstGeom prst="rect">
            <a:avLst/>
          </a:prstGeom>
          <a:effectLst/>
        </p:spPr>
        <p:txBody>
          <a:bodyPr vert="horz" wrap="square" lIns="0" tIns="152019" rIns="0" bIns="0" rtlCol="0">
            <a:spAutoFit/>
          </a:bodyPr>
          <a:lstStyle/>
          <a:p>
            <a:pPr marL="528066">
              <a:spcBef>
                <a:spcPts val="1197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y</a:t>
            </a:r>
            <a:endParaRPr sz="2160">
              <a:latin typeface="Verdana" panose="020B0604030504040204" pitchFamily="34" charset="0"/>
              <a:cs typeface="Arial"/>
            </a:endParaRPr>
          </a:p>
          <a:p>
            <a:pPr marL="11430">
              <a:spcBef>
                <a:spcPts val="1112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(x,y,z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are</a:t>
            </a:r>
            <a:r>
              <a:rPr sz="216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latin typeface="Verdana" panose="020B0604030504040204" pitchFamily="34" charset="0"/>
                <a:cs typeface="Arial"/>
              </a:rPr>
              <a:t>scalars)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68134" y="1760948"/>
            <a:ext cx="160020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z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3572" y="1963131"/>
            <a:ext cx="156591" cy="4270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700" dirty="0">
                <a:latin typeface="Verdana" panose="020B0604030504040204" pitchFamily="34" charset="0"/>
                <a:cs typeface="Arial"/>
              </a:rPr>
              <a:t>*</a:t>
            </a:r>
            <a:endParaRPr sz="27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Modularized implementation: forward / backward API</a:t>
            </a:r>
            <a:endParaRPr lang="de-DE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62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1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16592" y="866585"/>
            <a:ext cx="3252863" cy="3121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251002" y="904139"/>
            <a:ext cx="3050435" cy="3084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844649" y="4069545"/>
            <a:ext cx="1173861" cy="1777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5"/>
              </a:rPr>
              <a:t>Caffe</a:t>
            </a:r>
            <a:r>
              <a:rPr sz="540" spc="-5" dirty="0">
                <a:solidFill>
                  <a:srgbClr val="0097A7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540" spc="-5" dirty="0">
                <a:latin typeface="Verdana" panose="020B0604030504040204" pitchFamily="34" charset="0"/>
                <a:cs typeface="Arial"/>
              </a:rPr>
              <a:t>is licensed under </a:t>
            </a: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6"/>
              </a:rPr>
              <a:t>BSD</a:t>
            </a:r>
            <a:r>
              <a:rPr sz="540" u="sng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6"/>
              </a:rPr>
              <a:t> </a:t>
            </a: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6"/>
              </a:rPr>
              <a:t>2-Clause</a:t>
            </a:r>
            <a:endParaRPr sz="54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Example: Caffe layers</a:t>
            </a:r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56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56" y="379552"/>
            <a:ext cx="2498597" cy="3703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415010" y="1430526"/>
            <a:ext cx="1423031" cy="557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410735" y="1426238"/>
            <a:ext cx="1431608" cy="565785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46" y="0"/>
                </a:lnTo>
                <a:lnTo>
                  <a:pt x="1590646" y="628648"/>
                </a:lnTo>
                <a:lnTo>
                  <a:pt x="0" y="6286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4356330" y="2821834"/>
            <a:ext cx="1423031" cy="291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4352056" y="2688949"/>
            <a:ext cx="1431608" cy="600647"/>
          </a:xfrm>
          <a:custGeom>
            <a:avLst/>
            <a:gdLst/>
            <a:ahLst/>
            <a:cxnLst/>
            <a:rect l="l" t="t" r="r" b="b"/>
            <a:pathLst>
              <a:path w="1590675" h="667385">
                <a:moveTo>
                  <a:pt x="0" y="0"/>
                </a:moveTo>
                <a:lnTo>
                  <a:pt x="1590671" y="0"/>
                </a:lnTo>
                <a:lnTo>
                  <a:pt x="1590671" y="666773"/>
                </a:lnTo>
                <a:lnTo>
                  <a:pt x="0" y="66677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809573" y="877207"/>
            <a:ext cx="2412302" cy="1264730"/>
          </a:xfrm>
          <a:custGeom>
            <a:avLst/>
            <a:gdLst/>
            <a:ahLst/>
            <a:cxnLst/>
            <a:rect l="l" t="t" r="r" b="b"/>
            <a:pathLst>
              <a:path w="2680335" h="1405255">
                <a:moveTo>
                  <a:pt x="0" y="0"/>
                </a:moveTo>
                <a:lnTo>
                  <a:pt x="2680194" y="0"/>
                </a:lnTo>
                <a:lnTo>
                  <a:pt x="2680194" y="1404897"/>
                </a:lnTo>
                <a:lnTo>
                  <a:pt x="0" y="14048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809573" y="2178852"/>
            <a:ext cx="2412302" cy="1235012"/>
          </a:xfrm>
          <a:custGeom>
            <a:avLst/>
            <a:gdLst/>
            <a:ahLst/>
            <a:cxnLst/>
            <a:rect l="l" t="t" r="r" b="b"/>
            <a:pathLst>
              <a:path w="2680335" h="1372235">
                <a:moveTo>
                  <a:pt x="0" y="0"/>
                </a:moveTo>
                <a:lnTo>
                  <a:pt x="2680194" y="0"/>
                </a:lnTo>
                <a:lnTo>
                  <a:pt x="2680194" y="1372197"/>
                </a:lnTo>
                <a:lnTo>
                  <a:pt x="0" y="13721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3028991" y="2989007"/>
            <a:ext cx="1327595" cy="106871"/>
          </a:xfrm>
          <a:custGeom>
            <a:avLst/>
            <a:gdLst/>
            <a:ahLst/>
            <a:cxnLst/>
            <a:rect l="l" t="t" r="r" b="b"/>
            <a:pathLst>
              <a:path w="1475104" h="118744">
                <a:moveTo>
                  <a:pt x="1474822" y="0"/>
                </a:moveTo>
                <a:lnTo>
                  <a:pt x="0" y="11812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2990200" y="3081212"/>
            <a:ext cx="40005" cy="28575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349" y="31349"/>
                </a:moveTo>
                <a:lnTo>
                  <a:pt x="0" y="19124"/>
                </a:lnTo>
                <a:lnTo>
                  <a:pt x="41824" y="0"/>
                </a:lnTo>
                <a:lnTo>
                  <a:pt x="44349" y="3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2990200" y="3081212"/>
            <a:ext cx="40005" cy="28575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824" y="0"/>
                </a:moveTo>
                <a:lnTo>
                  <a:pt x="0" y="19124"/>
                </a:lnTo>
                <a:lnTo>
                  <a:pt x="44349" y="31349"/>
                </a:lnTo>
                <a:lnTo>
                  <a:pt x="41824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2318922" y="1709132"/>
            <a:ext cx="2096262" cy="193739"/>
          </a:xfrm>
          <a:custGeom>
            <a:avLst/>
            <a:gdLst/>
            <a:ahLst/>
            <a:cxnLst/>
            <a:rect l="l" t="t" r="r" b="b"/>
            <a:pathLst>
              <a:path w="2329179" h="215264">
                <a:moveTo>
                  <a:pt x="2328985" y="0"/>
                </a:moveTo>
                <a:lnTo>
                  <a:pt x="0" y="21465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2280184" y="1888219"/>
            <a:ext cx="40577" cy="28575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4487" y="31334"/>
                </a:moveTo>
                <a:lnTo>
                  <a:pt x="0" y="19634"/>
                </a:lnTo>
                <a:lnTo>
                  <a:pt x="41599" y="0"/>
                </a:lnTo>
                <a:lnTo>
                  <a:pt x="44487" y="313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2280183" y="1888219"/>
            <a:ext cx="40577" cy="28575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1599" y="0"/>
                </a:moveTo>
                <a:lnTo>
                  <a:pt x="0" y="19634"/>
                </a:lnTo>
                <a:lnTo>
                  <a:pt x="44487" y="31334"/>
                </a:lnTo>
                <a:lnTo>
                  <a:pt x="41599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5"/>
          <p:cNvSpPr txBox="1"/>
          <p:nvPr/>
        </p:nvSpPr>
        <p:spPr>
          <a:xfrm>
            <a:off x="5845081" y="2800908"/>
            <a:ext cx="2831375" cy="633763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  <a:tabLst>
                <a:tab pos="1139571" algn="l"/>
              </a:tabLst>
            </a:pPr>
            <a:r>
              <a:rPr sz="1980" dirty="0">
                <a:latin typeface="Verdana" panose="020B0604030504040204" pitchFamily="34" charset="0"/>
                <a:cs typeface="Arial"/>
              </a:rPr>
              <a:t>*</a:t>
            </a:r>
            <a:r>
              <a:rPr sz="1980" spc="-5" dirty="0">
                <a:latin typeface="Verdana" panose="020B0604030504040204" pitchFamily="34" charset="0"/>
                <a:cs typeface="Arial"/>
              </a:rPr>
              <a:t> top_diff	</a:t>
            </a:r>
            <a:endParaRPr lang="de-DE" sz="1980" spc="-5" dirty="0" smtClean="0">
              <a:latin typeface="Verdana" panose="020B0604030504040204" pitchFamily="34" charset="0"/>
              <a:cs typeface="Arial"/>
            </a:endParaRPr>
          </a:p>
          <a:p>
            <a:pPr marL="11430">
              <a:spcBef>
                <a:spcPts val="90"/>
              </a:spcBef>
              <a:buClr>
                <a:schemeClr val="tx1"/>
              </a:buClr>
              <a:tabLst>
                <a:tab pos="1139571" algn="l"/>
              </a:tabLst>
            </a:pPr>
            <a:r>
              <a:rPr sz="1980" dirty="0" smtClean="0">
                <a:latin typeface="Verdana" panose="020B0604030504040204" pitchFamily="34" charset="0"/>
                <a:cs typeface="Arial"/>
              </a:rPr>
              <a:t>(</a:t>
            </a:r>
            <a:r>
              <a:rPr sz="1980" dirty="0">
                <a:latin typeface="Verdana" panose="020B0604030504040204" pitchFamily="34" charset="0"/>
                <a:cs typeface="Arial"/>
              </a:rPr>
              <a:t>chain</a:t>
            </a:r>
            <a:r>
              <a:rPr sz="1980" spc="-81" dirty="0">
                <a:latin typeface="Verdana" panose="020B0604030504040204" pitchFamily="34" charset="0"/>
                <a:cs typeface="Arial"/>
              </a:rPr>
              <a:t> </a:t>
            </a:r>
            <a:r>
              <a:rPr sz="1980" dirty="0">
                <a:latin typeface="Verdana" panose="020B0604030504040204" pitchFamily="34" charset="0"/>
                <a:cs typeface="Arial"/>
              </a:rPr>
              <a:t>rule)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76069" y="4138125"/>
            <a:ext cx="1173861" cy="1777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6"/>
              </a:rPr>
              <a:t>Caffe</a:t>
            </a:r>
            <a:r>
              <a:rPr sz="540" spc="-5" dirty="0">
                <a:solidFill>
                  <a:srgbClr val="0097A7"/>
                </a:solidFill>
                <a:latin typeface="Verdana" panose="020B0604030504040204" pitchFamily="34" charset="0"/>
                <a:cs typeface="Arial"/>
              </a:rPr>
              <a:t> </a:t>
            </a:r>
            <a:r>
              <a:rPr sz="540" spc="-5" dirty="0">
                <a:latin typeface="Verdana" panose="020B0604030504040204" pitchFamily="34" charset="0"/>
                <a:cs typeface="Arial"/>
              </a:rPr>
              <a:t>is licensed under </a:t>
            </a: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7"/>
              </a:rPr>
              <a:t>BSD</a:t>
            </a:r>
            <a:r>
              <a:rPr sz="540" u="sng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7"/>
              </a:rPr>
              <a:t> </a:t>
            </a:r>
            <a:r>
              <a:rPr sz="54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604030504040204" pitchFamily="34" charset="0"/>
                <a:cs typeface="Arial"/>
                <a:hlinkClick r:id="rId7"/>
              </a:rPr>
              <a:t>2-Clause</a:t>
            </a:r>
            <a:endParaRPr sz="54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67351" y="326990"/>
            <a:ext cx="2710053" cy="7317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340" spc="-5" dirty="0">
                <a:latin typeface="Verdana" panose="020B0604030504040204" pitchFamily="34" charset="0"/>
                <a:cs typeface="Arial"/>
              </a:rPr>
              <a:t>Caffe </a:t>
            </a:r>
            <a:r>
              <a:rPr sz="2340" spc="-9" dirty="0">
                <a:latin typeface="Verdana" panose="020B0604030504040204" pitchFamily="34" charset="0"/>
                <a:cs typeface="Arial"/>
              </a:rPr>
              <a:t>Sigmoid</a:t>
            </a:r>
            <a:r>
              <a:rPr sz="2340" spc="-81" dirty="0">
                <a:latin typeface="Verdana" panose="020B0604030504040204" pitchFamily="34" charset="0"/>
                <a:cs typeface="Arial"/>
              </a:rPr>
              <a:t> </a:t>
            </a:r>
            <a:r>
              <a:rPr sz="2340" spc="-5" dirty="0">
                <a:latin typeface="Verdana" panose="020B0604030504040204" pitchFamily="34" charset="0"/>
                <a:cs typeface="Arial"/>
              </a:rPr>
              <a:t>Layer</a:t>
            </a:r>
            <a:endParaRPr sz="234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39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586" y="1010412"/>
            <a:ext cx="6935153" cy="3926396"/>
          </a:xfrm>
          <a:prstGeom prst="rect">
            <a:avLst/>
          </a:prstGeom>
          <a:effectLst/>
        </p:spPr>
        <p:txBody>
          <a:bodyPr vert="horz" wrap="square" lIns="0" tIns="9716" rIns="0" bIns="0" rtlCol="0">
            <a:spAutoFit/>
          </a:bodyPr>
          <a:lstStyle/>
          <a:p>
            <a:pPr marL="341186" marR="76581" indent="-329756">
              <a:lnSpc>
                <a:spcPct val="100699"/>
              </a:lnSpc>
              <a:spcBef>
                <a:spcPts val="77"/>
              </a:spcBef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41186" algn="l"/>
                <a:tab pos="341757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neural nets will be </a:t>
            </a:r>
            <a:r>
              <a:rPr sz="1800" dirty="0">
                <a:latin typeface="Verdana" panose="020B0604030504040204" pitchFamily="34" charset="0"/>
                <a:cs typeface="Arial"/>
              </a:rPr>
              <a:t>very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large: impractical to write down gradient formula  by hand for all</a:t>
            </a:r>
            <a:r>
              <a:rPr sz="1800" spc="-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parameters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341186" marR="569786" indent="-329756">
              <a:lnSpc>
                <a:spcPct val="100699"/>
              </a:lnSpc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41186" algn="l"/>
                <a:tab pos="341757" algn="l"/>
              </a:tabLst>
            </a:pPr>
            <a:r>
              <a:rPr sz="1800" b="1" spc="-5" dirty="0">
                <a:latin typeface="Verdana" panose="020B0604030504040204" pitchFamily="34" charset="0"/>
                <a:cs typeface="Arial"/>
              </a:rPr>
              <a:t>backpropagation </a:t>
            </a:r>
            <a:r>
              <a:rPr sz="1800" dirty="0">
                <a:latin typeface="Verdana" panose="020B0604030504040204" pitchFamily="34" charset="0"/>
                <a:cs typeface="Arial"/>
              </a:rPr>
              <a:t>= recursive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application of the </a:t>
            </a:r>
            <a:r>
              <a:rPr sz="1800" dirty="0">
                <a:latin typeface="Verdana" panose="020B0604030504040204" pitchFamily="34" charset="0"/>
                <a:cs typeface="Arial"/>
              </a:rPr>
              <a:t>chain rule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along </a:t>
            </a:r>
            <a:r>
              <a:rPr sz="1800" dirty="0">
                <a:latin typeface="Verdana" panose="020B0604030504040204" pitchFamily="34" charset="0"/>
                <a:cs typeface="Arial"/>
              </a:rPr>
              <a:t>a  computational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graph to </a:t>
            </a:r>
            <a:r>
              <a:rPr sz="1800" dirty="0">
                <a:latin typeface="Verdana" panose="020B0604030504040204" pitchFamily="34" charset="0"/>
                <a:cs typeface="Arial"/>
              </a:rPr>
              <a:t>compute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the gradients of all  inputs/parameters/intermediates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341186" marR="4572" indent="-329756">
              <a:lnSpc>
                <a:spcPct val="100699"/>
              </a:lnSpc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41186" algn="l"/>
                <a:tab pos="341757" algn="l"/>
              </a:tabLst>
            </a:pPr>
            <a:r>
              <a:rPr sz="1800" spc="-5" dirty="0">
                <a:latin typeface="Verdana" panose="020B0604030504040204" pitchFamily="34" charset="0"/>
                <a:cs typeface="Arial"/>
              </a:rPr>
              <a:t>implementations </a:t>
            </a:r>
            <a:r>
              <a:rPr sz="1800" dirty="0">
                <a:latin typeface="Verdana" panose="020B0604030504040204" pitchFamily="34" charset="0"/>
                <a:cs typeface="Arial"/>
              </a:rPr>
              <a:t>maintain a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graph </a:t>
            </a:r>
            <a:r>
              <a:rPr sz="1800" dirty="0">
                <a:latin typeface="Verdana" panose="020B0604030504040204" pitchFamily="34" charset="0"/>
                <a:cs typeface="Arial"/>
              </a:rPr>
              <a:t>structure,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where the nodes implement  the </a:t>
            </a:r>
            <a:r>
              <a:rPr sz="1800" b="1" dirty="0">
                <a:latin typeface="Verdana" panose="020B0604030504040204" pitchFamily="34" charset="0"/>
                <a:cs typeface="Arial"/>
              </a:rPr>
              <a:t>forward</a:t>
            </a:r>
            <a:r>
              <a:rPr sz="1800" dirty="0">
                <a:latin typeface="Verdana" panose="020B0604030504040204" pitchFamily="34" charset="0"/>
                <a:cs typeface="Arial"/>
              </a:rPr>
              <a:t>() / </a:t>
            </a:r>
            <a:r>
              <a:rPr sz="1800" b="1" spc="-5" dirty="0">
                <a:latin typeface="Verdana" panose="020B0604030504040204" pitchFamily="34" charset="0"/>
                <a:cs typeface="Arial"/>
              </a:rPr>
              <a:t>backward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() API</a:t>
            </a:r>
            <a:endParaRPr sz="1800" dirty="0">
              <a:latin typeface="Verdana" panose="020B0604030504040204" pitchFamily="34" charset="0"/>
              <a:cs typeface="Arial"/>
            </a:endParaRPr>
          </a:p>
          <a:p>
            <a:pPr marL="341186" marR="369188" indent="-329756">
              <a:lnSpc>
                <a:spcPct val="100699"/>
              </a:lnSpc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41186" algn="l"/>
                <a:tab pos="341757" algn="l"/>
              </a:tabLst>
            </a:pPr>
            <a:r>
              <a:rPr sz="1800" b="1" dirty="0">
                <a:latin typeface="Verdana" panose="020B0604030504040204" pitchFamily="34" charset="0"/>
                <a:cs typeface="Arial"/>
              </a:rPr>
              <a:t>forward</a:t>
            </a:r>
            <a:r>
              <a:rPr sz="1800" dirty="0">
                <a:latin typeface="Verdana" panose="020B0604030504040204" pitchFamily="34" charset="0"/>
                <a:cs typeface="Arial"/>
              </a:rPr>
              <a:t>: compute result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of an operation and </a:t>
            </a:r>
            <a:r>
              <a:rPr sz="1800" dirty="0">
                <a:latin typeface="Verdana" panose="020B0604030504040204" pitchFamily="34" charset="0"/>
                <a:cs typeface="Arial"/>
              </a:rPr>
              <a:t>save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any intermediates  needed for gradient </a:t>
            </a:r>
            <a:r>
              <a:rPr sz="1800" dirty="0">
                <a:latin typeface="Verdana" panose="020B0604030504040204" pitchFamily="34" charset="0"/>
                <a:cs typeface="Arial"/>
              </a:rPr>
              <a:t>computation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in</a:t>
            </a:r>
            <a:r>
              <a:rPr sz="1800" spc="-18" dirty="0">
                <a:latin typeface="Verdana" panose="020B0604030504040204" pitchFamily="34" charset="0"/>
                <a:cs typeface="Arial"/>
              </a:rPr>
              <a:t> </a:t>
            </a:r>
            <a:r>
              <a:rPr sz="1800" dirty="0">
                <a:latin typeface="Verdana" panose="020B0604030504040204" pitchFamily="34" charset="0"/>
                <a:cs typeface="Arial"/>
              </a:rPr>
              <a:t>memory</a:t>
            </a:r>
          </a:p>
          <a:p>
            <a:pPr marL="341186" marR="532067" indent="-329756">
              <a:lnSpc>
                <a:spcPct val="100699"/>
              </a:lnSpc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341186" algn="l"/>
                <a:tab pos="341757" algn="l"/>
              </a:tabLst>
            </a:pPr>
            <a:r>
              <a:rPr sz="1800" b="1" spc="-5" dirty="0">
                <a:latin typeface="Verdana" panose="020B0604030504040204" pitchFamily="34" charset="0"/>
                <a:cs typeface="Arial"/>
              </a:rPr>
              <a:t>backward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: apply the </a:t>
            </a:r>
            <a:r>
              <a:rPr sz="1800" dirty="0">
                <a:latin typeface="Verdana" panose="020B0604030504040204" pitchFamily="34" charset="0"/>
                <a:cs typeface="Arial"/>
              </a:rPr>
              <a:t>chain rule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to </a:t>
            </a:r>
            <a:r>
              <a:rPr sz="1800" dirty="0">
                <a:latin typeface="Verdana" panose="020B0604030504040204" pitchFamily="34" charset="0"/>
                <a:cs typeface="Arial"/>
              </a:rPr>
              <a:t>compute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the gradient of the loss  function with </a:t>
            </a:r>
            <a:r>
              <a:rPr sz="1800" dirty="0">
                <a:latin typeface="Verdana" panose="020B0604030504040204" pitchFamily="34" charset="0"/>
                <a:cs typeface="Arial"/>
              </a:rPr>
              <a:t>respect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to the</a:t>
            </a:r>
            <a:r>
              <a:rPr sz="1800" spc="-18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5" dirty="0">
                <a:latin typeface="Verdana" panose="020B0604030504040204" pitchFamily="34" charset="0"/>
                <a:cs typeface="Arial"/>
              </a:rPr>
              <a:t>inputs</a:t>
            </a:r>
            <a:endParaRPr sz="180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 so far...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1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10800" rtlCol="0" anchor="b" anchorCtr="0">
            <a:no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3626" y="994410"/>
            <a:ext cx="7777490" cy="3086100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Optimization</a:t>
            </a:r>
          </a:p>
          <a:p>
            <a:endParaRPr lang="de-DE" dirty="0"/>
          </a:p>
          <a:p>
            <a:r>
              <a:rPr lang="de-DE" dirty="0" smtClean="0"/>
              <a:t>Computational Graphs</a:t>
            </a:r>
          </a:p>
          <a:p>
            <a:endParaRPr lang="de-DE" dirty="0" smtClean="0"/>
          </a:p>
          <a:p>
            <a:r>
              <a:rPr lang="de-DE" b="1" dirty="0" smtClean="0"/>
              <a:t>Neural Networks</a:t>
            </a:r>
          </a:p>
          <a:p>
            <a:pPr lvl="1"/>
            <a:r>
              <a:rPr lang="de-DE" b="1" dirty="0" smtClean="0"/>
              <a:t>Intuition</a:t>
            </a:r>
          </a:p>
          <a:p>
            <a:pPr lvl="1"/>
            <a:r>
              <a:rPr lang="de-DE" dirty="0" smtClean="0"/>
              <a:t>Theory</a:t>
            </a:r>
          </a:p>
          <a:p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060B14-86BE-4B68-A17C-C71F418A26F7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39752" y="1995686"/>
            <a:ext cx="7406640" cy="540000"/>
          </a:xfrm>
        </p:spPr>
        <p:txBody>
          <a:bodyPr/>
          <a:lstStyle/>
          <a:p>
            <a:r>
              <a:rPr lang="de-DE" dirty="0" smtClean="0"/>
              <a:t>Next: Neural Networks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2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827" y="171451"/>
            <a:ext cx="6956517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latin typeface="Verdana" panose="020B0604030504040204" pitchFamily="34" charset="0"/>
                <a:cs typeface="Arial"/>
              </a:rPr>
              <a:t>Neural networks: without the brain</a:t>
            </a:r>
            <a:r>
              <a:rPr sz="252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2520" dirty="0">
                <a:latin typeface="Verdana" panose="020B0604030504040204" pitchFamily="34" charset="0"/>
                <a:cs typeface="Arial"/>
              </a:rPr>
              <a:t>stuff</a:t>
            </a:r>
          </a:p>
        </p:txBody>
      </p:sp>
      <p:sp>
        <p:nvSpPr>
          <p:cNvPr id="3" name="object 3"/>
          <p:cNvSpPr/>
          <p:nvPr/>
        </p:nvSpPr>
        <p:spPr>
          <a:xfrm>
            <a:off x="4982391" y="1474039"/>
            <a:ext cx="1484248" cy="44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972697" y="1494002"/>
            <a:ext cx="3770756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(</a:t>
            </a:r>
            <a:r>
              <a:rPr sz="2160" b="1" spc="-5" dirty="0">
                <a:latin typeface="Verdana" panose="020B0604030504040204" pitchFamily="34" charset="0"/>
                <a:cs typeface="Arial"/>
              </a:rPr>
              <a:t>Before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) Linear </a:t>
            </a:r>
            <a:r>
              <a:rPr sz="2160" dirty="0">
                <a:latin typeface="Verdana" panose="020B0604030504040204" pitchFamily="34" charset="0"/>
                <a:cs typeface="Arial"/>
              </a:rPr>
              <a:t>score</a:t>
            </a:r>
            <a:r>
              <a:rPr sz="2160" spc="-72" dirty="0"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function: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2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2391" y="1474039"/>
            <a:ext cx="1484248" cy="44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970897" y="1303977"/>
            <a:ext cx="3772472" cy="2051395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 marR="4572" indent="1715">
              <a:lnSpc>
                <a:spcPct val="157700"/>
              </a:lnSpc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(</a:t>
            </a:r>
            <a:r>
              <a:rPr sz="2160" b="1" spc="-5" dirty="0">
                <a:latin typeface="Verdana" panose="020B0604030504040204" pitchFamily="34" charset="0"/>
                <a:cs typeface="Arial"/>
              </a:rPr>
              <a:t>Before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) Linear </a:t>
            </a:r>
            <a:r>
              <a:rPr sz="2160" dirty="0">
                <a:latin typeface="Verdana" panose="020B0604030504040204" pitchFamily="34" charset="0"/>
                <a:cs typeface="Arial"/>
              </a:rPr>
              <a:t>score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function:  </a:t>
            </a:r>
            <a:endParaRPr lang="de-DE" sz="2160" spc="-5" dirty="0" smtClean="0">
              <a:latin typeface="Verdana" panose="020B0604030504040204" pitchFamily="34" charset="0"/>
              <a:cs typeface="Arial"/>
            </a:endParaRPr>
          </a:p>
          <a:p>
            <a:pPr marL="11430" marR="4572" indent="1715">
              <a:lnSpc>
                <a:spcPct val="157700"/>
              </a:lnSpc>
              <a:spcBef>
                <a:spcPts val="90"/>
              </a:spcBef>
              <a:buClr>
                <a:schemeClr val="tx1"/>
              </a:buClr>
            </a:pPr>
            <a:r>
              <a:rPr sz="2160" spc="-5" dirty="0" smtClean="0">
                <a:latin typeface="Verdana" panose="020B0604030504040204" pitchFamily="34" charset="0"/>
                <a:cs typeface="Arial"/>
              </a:rPr>
              <a:t>(</a:t>
            </a:r>
            <a:r>
              <a:rPr sz="2160" b="1" spc="-5" dirty="0">
                <a:latin typeface="Verdana" panose="020B0604030504040204" pitchFamily="34" charset="0"/>
                <a:cs typeface="Arial"/>
              </a:rPr>
              <a:t>Now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) 2-layer Neural</a:t>
            </a:r>
            <a:r>
              <a:rPr sz="2160" spc="-50" dirty="0"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Network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32040" y="2596210"/>
            <a:ext cx="3174643" cy="404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800101" y="240031"/>
            <a:ext cx="7012259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latin typeface="Verdana" panose="020B0604030504040204" pitchFamily="34" charset="0"/>
                <a:cs typeface="Arial"/>
              </a:rPr>
              <a:t>Neural networks: without the brain</a:t>
            </a:r>
            <a:r>
              <a:rPr sz="252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2520" dirty="0">
                <a:latin typeface="Verdana" panose="020B0604030504040204" pitchFamily="34" charset="0"/>
                <a:cs typeface="Arial"/>
              </a:rPr>
              <a:t>stuff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63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0204" y="1315407"/>
            <a:ext cx="4259210" cy="2758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07504" y="759619"/>
            <a:ext cx="6027738" cy="595312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Strategy #1: A first very bad idea solution: Random search</a:t>
            </a: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83726" y="267494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</a:t>
            </a:r>
            <a:endParaRPr lang="de-DE" sz="2100" kern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4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2391" y="925400"/>
            <a:ext cx="1484248" cy="44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5012205" y="1461507"/>
            <a:ext cx="3174643" cy="404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1268413"/>
            <a:ext cx="4457700" cy="811212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(Before) Linear score function:  (Now) 2-layer Neural Network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7652" y="2474943"/>
            <a:ext cx="403478" cy="839653"/>
          </a:xfrm>
          <a:prstGeom prst="rect">
            <a:avLst/>
          </a:prstGeom>
          <a:solidFill>
            <a:srgbClr val="EDEDED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595959"/>
                </a:solidFill>
              </a14:hiddenLine>
            </a:ext>
          </a:extLst>
        </p:spPr>
        <p:txBody>
          <a:bodyPr vert="horz" wrap="square" lIns="0" tIns="1715" rIns="0" bIns="0" rtlCol="0">
            <a:spAutoFit/>
          </a:bodyPr>
          <a:lstStyle/>
          <a:p>
            <a:pPr>
              <a:spcBef>
                <a:spcPts val="14"/>
              </a:spcBef>
              <a:buClr>
                <a:schemeClr val="tx1"/>
              </a:buClr>
            </a:pPr>
            <a:endParaRPr sz="3285" dirty="0">
              <a:latin typeface="Times New Roman"/>
              <a:cs typeface="Times New Roman"/>
            </a:endParaRPr>
          </a:p>
          <a:p>
            <a:pPr marL="132588"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11029" y="2777490"/>
            <a:ext cx="403478" cy="545919"/>
          </a:xfrm>
          <a:prstGeom prst="rect">
            <a:avLst/>
          </a:prstGeom>
          <a:solidFill>
            <a:srgbClr val="EDEDED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595959"/>
                </a:solidFill>
              </a14:hiddenLine>
            </a:ext>
          </a:extLst>
        </p:spPr>
        <p:txBody>
          <a:bodyPr vert="horz" wrap="square" lIns="0" tIns="211455" rIns="0" bIns="0" rtlCol="0">
            <a:spAutoFit/>
          </a:bodyPr>
          <a:lstStyle/>
          <a:p>
            <a:pPr marL="125159">
              <a:spcBef>
                <a:spcPts val="1665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h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 rot="1066680">
            <a:off x="3280727" y="3194558"/>
            <a:ext cx="841683" cy="262034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301052" y="2482136"/>
            <a:ext cx="821817" cy="295466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8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 txBox="1"/>
          <p:nvPr/>
        </p:nvSpPr>
        <p:spPr>
          <a:xfrm>
            <a:off x="3482070" y="2988647"/>
            <a:ext cx="541290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W1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2029" y="2948003"/>
            <a:ext cx="403478" cy="373948"/>
          </a:xfrm>
          <a:prstGeom prst="rect">
            <a:avLst/>
          </a:prstGeom>
          <a:solidFill>
            <a:srgbClr val="EDEDED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595959"/>
                </a:solidFill>
              </a14:hiddenLine>
            </a:ext>
          </a:extLst>
        </p:spPr>
        <p:txBody>
          <a:bodyPr vert="horz" wrap="square" lIns="0" tIns="41147" rIns="0" bIns="0" rtlCol="0">
            <a:spAutoFit/>
          </a:bodyPr>
          <a:lstStyle/>
          <a:p>
            <a:pPr marL="132588">
              <a:spcBef>
                <a:spcPts val="323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s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6879" y="2777490"/>
            <a:ext cx="900684" cy="180594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7" y="200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 rot="1026015">
            <a:off x="4555323" y="3195323"/>
            <a:ext cx="822010" cy="261188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 txBox="1"/>
          <p:nvPr/>
        </p:nvSpPr>
        <p:spPr>
          <a:xfrm>
            <a:off x="4719070" y="2994219"/>
            <a:ext cx="538730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W2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97652" y="3478892"/>
            <a:ext cx="683513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3072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8853" y="3478892"/>
            <a:ext cx="632726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100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6447" y="3478892"/>
            <a:ext cx="545733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594361" y="175603"/>
            <a:ext cx="7001975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latin typeface="Verdana" panose="020B0604030504040204" pitchFamily="34" charset="0"/>
                <a:cs typeface="Arial"/>
              </a:rPr>
              <a:t>Neural networks: without the brain</a:t>
            </a:r>
            <a:r>
              <a:rPr sz="252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2520" dirty="0">
                <a:latin typeface="Verdana" panose="020B0604030504040204" pitchFamily="34" charset="0"/>
                <a:cs typeface="Arial"/>
              </a:rPr>
              <a:t>stuff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01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2391" y="925400"/>
            <a:ext cx="1484248" cy="44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5012205" y="1461507"/>
            <a:ext cx="3174643" cy="404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250824" y="736581"/>
            <a:ext cx="4926013" cy="8128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(Before) Linear score function:  (Now) 2-layer Neural Network</a:t>
            </a:r>
          </a:p>
        </p:txBody>
      </p:sp>
      <p:sp>
        <p:nvSpPr>
          <p:cNvPr id="17" name="object 17"/>
          <p:cNvSpPr/>
          <p:nvPr/>
        </p:nvSpPr>
        <p:spPr>
          <a:xfrm>
            <a:off x="1147903" y="3436374"/>
            <a:ext cx="6769358" cy="716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1143615" y="3432098"/>
            <a:ext cx="6777990" cy="724662"/>
          </a:xfrm>
          <a:custGeom>
            <a:avLst/>
            <a:gdLst/>
            <a:ahLst/>
            <a:cxnLst/>
            <a:rect l="l" t="t" r="r" b="b"/>
            <a:pathLst>
              <a:path w="7531100" h="805179">
                <a:moveTo>
                  <a:pt x="0" y="0"/>
                </a:moveTo>
                <a:lnTo>
                  <a:pt x="7531049" y="0"/>
                </a:lnTo>
                <a:lnTo>
                  <a:pt x="7531049" y="805148"/>
                </a:lnTo>
                <a:lnTo>
                  <a:pt x="0" y="8051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5"/>
          <p:cNvSpPr txBox="1"/>
          <p:nvPr/>
        </p:nvSpPr>
        <p:spPr>
          <a:xfrm>
            <a:off x="595103" y="129050"/>
            <a:ext cx="6857217" cy="3993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520" spc="-5" dirty="0">
                <a:latin typeface="Verdana" panose="020B0604030504040204" pitchFamily="34" charset="0"/>
                <a:cs typeface="Arial"/>
              </a:rPr>
              <a:t>Neural networks: without the brain</a:t>
            </a:r>
            <a:r>
              <a:rPr sz="2520" spc="-77" dirty="0">
                <a:latin typeface="Verdana" panose="020B0604030504040204" pitchFamily="34" charset="0"/>
                <a:cs typeface="Arial"/>
              </a:rPr>
              <a:t> </a:t>
            </a:r>
            <a:r>
              <a:rPr sz="2520" dirty="0">
                <a:latin typeface="Verdana" panose="020B0604030504040204" pitchFamily="34" charset="0"/>
                <a:cs typeface="Arial"/>
              </a:rPr>
              <a:t>stuff</a:t>
            </a:r>
          </a:p>
        </p:txBody>
      </p:sp>
      <p:sp>
        <p:nvSpPr>
          <p:cNvPr id="26" name="object 5"/>
          <p:cNvSpPr txBox="1"/>
          <p:nvPr/>
        </p:nvSpPr>
        <p:spPr>
          <a:xfrm>
            <a:off x="2994661" y="1834305"/>
            <a:ext cx="403478" cy="839653"/>
          </a:xfrm>
          <a:prstGeom prst="rect">
            <a:avLst/>
          </a:prstGeom>
          <a:solidFill>
            <a:srgbClr val="EDEDED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595959"/>
                </a:solidFill>
              </a14:hiddenLine>
            </a:ext>
          </a:extLst>
        </p:spPr>
        <p:txBody>
          <a:bodyPr vert="horz" wrap="square" lIns="0" tIns="1715" rIns="0" bIns="0" rtlCol="0">
            <a:spAutoFit/>
          </a:bodyPr>
          <a:lstStyle/>
          <a:p>
            <a:pPr>
              <a:spcBef>
                <a:spcPts val="14"/>
              </a:spcBef>
              <a:buClr>
                <a:schemeClr val="tx1"/>
              </a:buClr>
            </a:pPr>
            <a:endParaRPr sz="3285" dirty="0">
              <a:latin typeface="Times New Roman"/>
              <a:cs typeface="Times New Roman"/>
            </a:endParaRPr>
          </a:p>
          <a:p>
            <a:pPr marL="132588"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x</a:t>
            </a:r>
          </a:p>
        </p:txBody>
      </p:sp>
      <p:sp>
        <p:nvSpPr>
          <p:cNvPr id="27" name="object 6"/>
          <p:cNvSpPr txBox="1"/>
          <p:nvPr/>
        </p:nvSpPr>
        <p:spPr>
          <a:xfrm>
            <a:off x="4208038" y="2136852"/>
            <a:ext cx="403478" cy="545919"/>
          </a:xfrm>
          <a:prstGeom prst="rect">
            <a:avLst/>
          </a:prstGeom>
          <a:solidFill>
            <a:srgbClr val="EDEDED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595959"/>
                </a:solidFill>
              </a14:hiddenLine>
            </a:ext>
          </a:extLst>
        </p:spPr>
        <p:txBody>
          <a:bodyPr vert="horz" wrap="square" lIns="0" tIns="211455" rIns="0" bIns="0" rtlCol="0">
            <a:spAutoFit/>
          </a:bodyPr>
          <a:lstStyle/>
          <a:p>
            <a:pPr marL="125159">
              <a:spcBef>
                <a:spcPts val="1665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h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8" name="object 7"/>
          <p:cNvSpPr/>
          <p:nvPr/>
        </p:nvSpPr>
        <p:spPr>
          <a:xfrm rot="1066680">
            <a:off x="3377736" y="2553920"/>
            <a:ext cx="841683" cy="262034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9" name="object 8"/>
          <p:cNvSpPr/>
          <p:nvPr/>
        </p:nvSpPr>
        <p:spPr>
          <a:xfrm>
            <a:off x="3398061" y="1841498"/>
            <a:ext cx="821817" cy="295466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8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0" name="object 9"/>
          <p:cNvSpPr txBox="1"/>
          <p:nvPr/>
        </p:nvSpPr>
        <p:spPr>
          <a:xfrm>
            <a:off x="3579079" y="2348009"/>
            <a:ext cx="541290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W1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5479038" y="2307365"/>
            <a:ext cx="403478" cy="373948"/>
          </a:xfrm>
          <a:prstGeom prst="rect">
            <a:avLst/>
          </a:prstGeom>
          <a:solidFill>
            <a:srgbClr val="EDEDED"/>
          </a:solidFill>
          <a:ln w="9524">
            <a:noFill/>
          </a:ln>
          <a:effectLst/>
          <a:extLst>
            <a:ext uri="{91240B29-F687-4F45-9708-019B960494DF}">
              <a14:hiddenLine xmlns:a14="http://schemas.microsoft.com/office/drawing/2010/main" w="9524">
                <a:solidFill>
                  <a:srgbClr val="595959"/>
                </a:solidFill>
              </a14:hiddenLine>
            </a:ext>
          </a:extLst>
        </p:spPr>
        <p:txBody>
          <a:bodyPr vert="horz" wrap="square" lIns="0" tIns="41147" rIns="0" bIns="0" rtlCol="0">
            <a:spAutoFit/>
          </a:bodyPr>
          <a:lstStyle/>
          <a:p>
            <a:pPr marL="132588">
              <a:spcBef>
                <a:spcPts val="323"/>
              </a:spcBef>
              <a:buClr>
                <a:schemeClr val="tx1"/>
              </a:buClr>
            </a:pPr>
            <a:r>
              <a:rPr sz="2160" dirty="0">
                <a:latin typeface="Verdana" panose="020B0604030504040204" pitchFamily="34" charset="0"/>
                <a:cs typeface="Arial"/>
              </a:rPr>
              <a:t>s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2" name="object 11"/>
          <p:cNvSpPr/>
          <p:nvPr/>
        </p:nvSpPr>
        <p:spPr>
          <a:xfrm>
            <a:off x="4593888" y="2136852"/>
            <a:ext cx="900684" cy="180594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7" y="200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12"/>
          <p:cNvSpPr/>
          <p:nvPr/>
        </p:nvSpPr>
        <p:spPr>
          <a:xfrm rot="1026015">
            <a:off x="4652333" y="2554685"/>
            <a:ext cx="822010" cy="261188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4" name="object 13"/>
          <p:cNvSpPr txBox="1"/>
          <p:nvPr/>
        </p:nvSpPr>
        <p:spPr>
          <a:xfrm>
            <a:off x="4816080" y="2353581"/>
            <a:ext cx="538730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W2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5" name="object 14"/>
          <p:cNvSpPr txBox="1"/>
          <p:nvPr/>
        </p:nvSpPr>
        <p:spPr>
          <a:xfrm>
            <a:off x="2408157" y="2950492"/>
            <a:ext cx="683513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3072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6" name="object 15"/>
          <p:cNvSpPr txBox="1"/>
          <p:nvPr/>
        </p:nvSpPr>
        <p:spPr>
          <a:xfrm>
            <a:off x="4183354" y="2950492"/>
            <a:ext cx="632726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100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7" name="object 16"/>
          <p:cNvSpPr txBox="1"/>
          <p:nvPr/>
        </p:nvSpPr>
        <p:spPr>
          <a:xfrm>
            <a:off x="5563457" y="2888255"/>
            <a:ext cx="545733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2442" y="3671246"/>
            <a:ext cx="4881815" cy="445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4982391" y="1474039"/>
            <a:ext cx="1484248" cy="445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249619" y="1387074"/>
            <a:ext cx="4462261" cy="1408206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 marR="4572" indent="1715">
              <a:lnSpc>
                <a:spcPct val="157700"/>
              </a:lnSpc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(</a:t>
            </a:r>
            <a:r>
              <a:rPr sz="2160" b="1" spc="-5" dirty="0">
                <a:latin typeface="Verdana" panose="020B0604030504040204" pitchFamily="34" charset="0"/>
                <a:cs typeface="Arial"/>
              </a:rPr>
              <a:t>Before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) Linear </a:t>
            </a:r>
            <a:r>
              <a:rPr sz="2160" dirty="0">
                <a:latin typeface="Verdana" panose="020B0604030504040204" pitchFamily="34" charset="0"/>
                <a:cs typeface="Arial"/>
              </a:rPr>
              <a:t>score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function:  </a:t>
            </a:r>
            <a:endParaRPr lang="de-DE" sz="2160" spc="-5" dirty="0" smtClean="0">
              <a:latin typeface="Verdana" panose="020B0604030504040204" pitchFamily="34" charset="0"/>
              <a:cs typeface="Arial"/>
            </a:endParaRPr>
          </a:p>
          <a:p>
            <a:pPr marL="11430" marR="4572" indent="1715">
              <a:lnSpc>
                <a:spcPct val="157700"/>
              </a:lnSpc>
              <a:spcBef>
                <a:spcPts val="90"/>
              </a:spcBef>
              <a:buClr>
                <a:schemeClr val="tx1"/>
              </a:buClr>
            </a:pPr>
            <a:r>
              <a:rPr sz="2160" spc="-5" dirty="0" smtClean="0">
                <a:latin typeface="Verdana" panose="020B0604030504040204" pitchFamily="34" charset="0"/>
                <a:cs typeface="Arial"/>
              </a:rPr>
              <a:t>(</a:t>
            </a:r>
            <a:r>
              <a:rPr sz="2160" b="1" spc="-5" dirty="0">
                <a:latin typeface="Verdana" panose="020B0604030504040204" pitchFamily="34" charset="0"/>
                <a:cs typeface="Arial"/>
              </a:rPr>
              <a:t>Now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) 2-layer Neural</a:t>
            </a:r>
            <a:r>
              <a:rPr sz="2160" spc="-50" dirty="0"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Network</a:t>
            </a:r>
            <a:endParaRPr sz="2160" dirty="0">
              <a:latin typeface="Verdana" panose="020B0604030504040204" pitchFamily="34" charset="0"/>
              <a:cs typeface="Arial"/>
            </a:endParaRPr>
          </a:p>
          <a:p>
            <a:pPr marL="574358">
              <a:lnSpc>
                <a:spcPts val="2565"/>
              </a:lnSpc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or 3-layer Neural</a:t>
            </a:r>
            <a:r>
              <a:rPr sz="2160" spc="-63" dirty="0">
                <a:latin typeface="Verdana" panose="020B0604030504040204" pitchFamily="34" charset="0"/>
                <a:cs typeface="Arial"/>
              </a:rPr>
              <a:t>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Network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2205" y="2010146"/>
            <a:ext cx="3174643" cy="404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networks: without the brain stuff</a:t>
            </a:r>
            <a:endParaRPr lang="de-D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72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5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0616" y="787478"/>
            <a:ext cx="2787556" cy="3350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Full implementation of training a 2-layer Neural Network needs ~20 lines: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2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7614" y="1044703"/>
            <a:ext cx="6740271" cy="2175596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Biological</a:t>
            </a:r>
            <a:r>
              <a:rPr sz="1620" b="1" spc="-9" dirty="0">
                <a:latin typeface="Verdana" panose="020B0604030504040204" pitchFamily="34" charset="0"/>
                <a:cs typeface="Arial"/>
              </a:rPr>
              <a:t> </a:t>
            </a:r>
            <a:r>
              <a:rPr sz="1620" b="1" spc="-5" dirty="0">
                <a:latin typeface="Verdana" panose="020B0604030504040204" pitchFamily="34" charset="0"/>
                <a:cs typeface="Arial"/>
              </a:rPr>
              <a:t>Neurons: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 marL="422910" indent="-330327">
              <a:spcBef>
                <a:spcPts val="14"/>
              </a:spcBef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422339" algn="l"/>
                <a:tab pos="422910" algn="l"/>
              </a:tabLst>
            </a:pPr>
            <a:r>
              <a:rPr sz="1620" dirty="0">
                <a:latin typeface="Verdana" panose="020B0604030504040204" pitchFamily="34" charset="0"/>
                <a:cs typeface="Arial"/>
              </a:rPr>
              <a:t>Many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different</a:t>
            </a:r>
            <a:r>
              <a:rPr sz="1620" spc="-14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types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 marL="422910" indent="-330327">
              <a:spcBef>
                <a:spcPts val="14"/>
              </a:spcBef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422339" algn="l"/>
                <a:tab pos="422910" algn="l"/>
              </a:tabLst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Dendrites </a:t>
            </a:r>
            <a:r>
              <a:rPr sz="1620" dirty="0">
                <a:latin typeface="Verdana" panose="020B0604030504040204" pitchFamily="34" charset="0"/>
                <a:cs typeface="Arial"/>
              </a:rPr>
              <a:t>can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perform </a:t>
            </a:r>
            <a:r>
              <a:rPr sz="1620" dirty="0">
                <a:latin typeface="Verdana" panose="020B0604030504040204" pitchFamily="34" charset="0"/>
                <a:cs typeface="Arial"/>
              </a:rPr>
              <a:t>complex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non-linear</a:t>
            </a:r>
            <a:r>
              <a:rPr sz="1620" spc="-32" dirty="0">
                <a:latin typeface="Verdana" panose="020B0604030504040204" pitchFamily="34" charset="0"/>
                <a:cs typeface="Arial"/>
              </a:rPr>
              <a:t> </a:t>
            </a:r>
            <a:r>
              <a:rPr sz="1620" dirty="0">
                <a:latin typeface="Verdana" panose="020B0604030504040204" pitchFamily="34" charset="0"/>
                <a:cs typeface="Arial"/>
              </a:rPr>
              <a:t>computations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 marL="422910" marR="4572" indent="-330327">
              <a:lnSpc>
                <a:spcPct val="100699"/>
              </a:lnSpc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422339" algn="l"/>
                <a:tab pos="422910" algn="l"/>
              </a:tabLst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Synapses are not </a:t>
            </a:r>
            <a:r>
              <a:rPr sz="1620" dirty="0">
                <a:latin typeface="Verdana" panose="020B0604030504040204" pitchFamily="34" charset="0"/>
                <a:cs typeface="Arial"/>
              </a:rPr>
              <a:t>a single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weight but </a:t>
            </a:r>
            <a:r>
              <a:rPr sz="1620" dirty="0">
                <a:latin typeface="Verdana" panose="020B0604030504040204" pitchFamily="34" charset="0"/>
                <a:cs typeface="Arial"/>
              </a:rPr>
              <a:t>a complex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non-linear dynamical  </a:t>
            </a:r>
            <a:r>
              <a:rPr sz="1620" dirty="0">
                <a:latin typeface="Verdana" panose="020B0604030504040204" pitchFamily="34" charset="0"/>
                <a:cs typeface="Arial"/>
              </a:rPr>
              <a:t>system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 marL="422910" indent="-330327">
              <a:spcBef>
                <a:spcPts val="14"/>
              </a:spcBef>
              <a:buClr>
                <a:schemeClr val="tx1"/>
              </a:buClr>
              <a:buFont typeface="Arial" panose="020B0604020202020204" pitchFamily="34" charset="0"/>
              <a:buChar char="›"/>
              <a:tabLst>
                <a:tab pos="422339" algn="l"/>
                <a:tab pos="422910" algn="l"/>
              </a:tabLst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Rate </a:t>
            </a:r>
            <a:r>
              <a:rPr sz="1620" dirty="0">
                <a:latin typeface="Verdana" panose="020B0604030504040204" pitchFamily="34" charset="0"/>
                <a:cs typeface="Arial"/>
              </a:rPr>
              <a:t>code may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not be</a:t>
            </a:r>
            <a:r>
              <a:rPr sz="1620" spc="-23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adequate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sz="1800">
              <a:latin typeface="Times New Roman"/>
              <a:cs typeface="Times New Roman"/>
            </a:endParaRPr>
          </a:p>
          <a:p>
            <a:pPr marL="97727">
              <a:spcBef>
                <a:spcPts val="1498"/>
              </a:spcBef>
              <a:buClr>
                <a:schemeClr val="tx1"/>
              </a:buClr>
            </a:pPr>
            <a:r>
              <a:rPr sz="1260" spc="-5" dirty="0">
                <a:latin typeface="Verdana" panose="020B0604030504040204" pitchFamily="34" charset="0"/>
                <a:cs typeface="Arial"/>
              </a:rPr>
              <a:t>[Dendritic Computation. London and</a:t>
            </a:r>
            <a:r>
              <a:rPr sz="1260" spc="-9" dirty="0">
                <a:latin typeface="Verdana" panose="020B0604030504040204" pitchFamily="34" charset="0"/>
                <a:cs typeface="Arial"/>
              </a:rPr>
              <a:t>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Hausser]</a:t>
            </a:r>
            <a:endParaRPr sz="12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 very careful with your brain analogies!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89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7122" y="997882"/>
            <a:ext cx="1805196" cy="1479636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b="1" spc="-5" dirty="0">
                <a:latin typeface="Verdana" panose="020B0604030504040204" pitchFamily="34" charset="0"/>
                <a:cs typeface="Arial"/>
              </a:rPr>
              <a:t>Sigmoid</a:t>
            </a:r>
            <a:endParaRPr sz="2160" dirty="0">
              <a:latin typeface="Verdana" panose="020B0604030504040204" pitchFamily="34" charset="0"/>
              <a:cs typeface="Arial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sz="2430"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  <a:buClr>
                <a:schemeClr val="tx1"/>
              </a:buClr>
            </a:pPr>
            <a:endParaRPr sz="2790" dirty="0">
              <a:latin typeface="Times New Roman"/>
              <a:cs typeface="Times New Roman"/>
            </a:endParaRPr>
          </a:p>
          <a:p>
            <a:pPr marL="11430">
              <a:buClr>
                <a:schemeClr val="tx1"/>
              </a:buClr>
            </a:pPr>
            <a:r>
              <a:rPr sz="2160" b="1" dirty="0">
                <a:latin typeface="Verdana" panose="020B0604030504040204" pitchFamily="34" charset="0"/>
                <a:cs typeface="Arial"/>
              </a:rPr>
              <a:t>tanh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7122" y="3252870"/>
            <a:ext cx="1227285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b="1" spc="-5" dirty="0">
                <a:latin typeface="Verdana" panose="020B0604030504040204" pitchFamily="34" charset="0"/>
                <a:cs typeface="Arial"/>
              </a:rPr>
              <a:t>ReLU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2174" y="942059"/>
            <a:ext cx="1940066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b="1" spc="-5" dirty="0">
                <a:latin typeface="Verdana" panose="020B0604030504040204" pitchFamily="34" charset="0"/>
                <a:cs typeface="Arial"/>
              </a:rPr>
              <a:t>Leaky</a:t>
            </a:r>
            <a:r>
              <a:rPr sz="2160" b="1" spc="-81" dirty="0">
                <a:latin typeface="Verdana" panose="020B0604030504040204" pitchFamily="34" charset="0"/>
                <a:cs typeface="Arial"/>
              </a:rPr>
              <a:t> </a:t>
            </a:r>
            <a:r>
              <a:rPr sz="2160" b="1" spc="-5" dirty="0">
                <a:latin typeface="Verdana" panose="020B0604030504040204" pitchFamily="34" charset="0"/>
                <a:cs typeface="Arial"/>
              </a:rPr>
              <a:t>ReLU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0734" y="2207747"/>
            <a:ext cx="1459887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b="1" dirty="0">
                <a:latin typeface="Verdana" panose="020B0604030504040204" pitchFamily="34" charset="0"/>
                <a:cs typeface="Arial"/>
              </a:rPr>
              <a:t>Maxout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1276" y="3184495"/>
            <a:ext cx="750844" cy="3439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b="1" spc="-5" dirty="0">
                <a:latin typeface="Verdana" panose="020B0604030504040204" pitchFamily="34" charset="0"/>
                <a:cs typeface="Arial"/>
              </a:rPr>
              <a:t>ELU</a:t>
            </a:r>
            <a:endParaRPr sz="216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2481" y="1413854"/>
            <a:ext cx="1485064" cy="344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852479" y="2479302"/>
            <a:ext cx="969797" cy="314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852480" y="3640358"/>
            <a:ext cx="1201927" cy="314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4835558" y="1302209"/>
            <a:ext cx="1485064" cy="292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4886948" y="3537181"/>
            <a:ext cx="1707904" cy="641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4886948" y="2537422"/>
            <a:ext cx="2667864" cy="2755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2632318" y="969412"/>
            <a:ext cx="1252364" cy="9566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2632327" y="2101172"/>
            <a:ext cx="1252355" cy="954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2675871" y="3168597"/>
            <a:ext cx="1197035" cy="9860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6862207" y="952016"/>
            <a:ext cx="1252355" cy="976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6862207" y="3169512"/>
            <a:ext cx="1252355" cy="9740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Activation functions</a:t>
            </a:r>
            <a:endParaRPr lang="de-DE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75</a:t>
            </a:fld>
            <a:endParaRPr lang="de-DE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497" y="1022714"/>
            <a:ext cx="2921147" cy="2000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4389517" y="1006650"/>
            <a:ext cx="4144446" cy="2017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4" name="object 4"/>
          <p:cNvSpPr/>
          <p:nvPr/>
        </p:nvSpPr>
        <p:spPr>
          <a:xfrm>
            <a:off x="3968273" y="1074847"/>
            <a:ext cx="0" cy="2017967"/>
          </a:xfrm>
          <a:custGeom>
            <a:avLst/>
            <a:gdLst/>
            <a:ahLst/>
            <a:cxnLst/>
            <a:rect l="l" t="t" r="r" b="b"/>
            <a:pathLst>
              <a:path h="2242185">
                <a:moveTo>
                  <a:pt x="0" y="0"/>
                </a:moveTo>
                <a:lnTo>
                  <a:pt x="0" y="2241895"/>
                </a:lnTo>
              </a:path>
            </a:pathLst>
          </a:custGeom>
          <a:ln w="28574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5" name="object 5"/>
          <p:cNvSpPr/>
          <p:nvPr/>
        </p:nvSpPr>
        <p:spPr>
          <a:xfrm>
            <a:off x="2622641" y="3185657"/>
            <a:ext cx="918972" cy="645795"/>
          </a:xfrm>
          <a:custGeom>
            <a:avLst/>
            <a:gdLst/>
            <a:ahLst/>
            <a:cxnLst/>
            <a:rect l="l" t="t" r="r" b="b"/>
            <a:pathLst>
              <a:path w="1021079" h="717550">
                <a:moveTo>
                  <a:pt x="1020972" y="7172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6" name="object 6"/>
          <p:cNvSpPr/>
          <p:nvPr/>
        </p:nvSpPr>
        <p:spPr>
          <a:xfrm>
            <a:off x="2550405" y="3132355"/>
            <a:ext cx="97089" cy="85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7" name="object 7"/>
          <p:cNvSpPr/>
          <p:nvPr/>
        </p:nvSpPr>
        <p:spPr>
          <a:xfrm>
            <a:off x="3229869" y="2958744"/>
            <a:ext cx="430911" cy="883539"/>
          </a:xfrm>
          <a:custGeom>
            <a:avLst/>
            <a:gdLst/>
            <a:ahLst/>
            <a:cxnLst/>
            <a:rect l="l" t="t" r="r" b="b"/>
            <a:pathLst>
              <a:path w="478789" h="981710">
                <a:moveTo>
                  <a:pt x="478774" y="98147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8" name="object 8"/>
          <p:cNvSpPr/>
          <p:nvPr/>
        </p:nvSpPr>
        <p:spPr>
          <a:xfrm>
            <a:off x="3187165" y="2880244"/>
            <a:ext cx="76724" cy="99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9" name="object 9"/>
          <p:cNvSpPr txBox="1"/>
          <p:nvPr/>
        </p:nvSpPr>
        <p:spPr>
          <a:xfrm>
            <a:off x="250824" y="3480367"/>
            <a:ext cx="2993011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“2-layer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Neural Net”,</a:t>
            </a:r>
            <a:r>
              <a:rPr sz="1620" spc="-36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or</a:t>
            </a:r>
            <a:endParaRPr sz="1620" dirty="0">
              <a:latin typeface="Verdana" panose="020B0604030504040204" pitchFamily="34" charset="0"/>
              <a:cs typeface="Arial"/>
            </a:endParaRPr>
          </a:p>
          <a:p>
            <a:pPr marL="11430">
              <a:spcBef>
                <a:spcPts val="14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“1-hidden-layer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Neural</a:t>
            </a:r>
            <a:r>
              <a:rPr sz="1620" spc="-86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Net”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6071" y="3459233"/>
            <a:ext cx="5203421" cy="510140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2071116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“3-layer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Neural Net”,</a:t>
            </a:r>
            <a:r>
              <a:rPr sz="1620" spc="-36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or</a:t>
            </a:r>
            <a:endParaRPr sz="1620" dirty="0">
              <a:latin typeface="Verdana" panose="020B0604030504040204" pitchFamily="34" charset="0"/>
              <a:cs typeface="Arial"/>
            </a:endParaRPr>
          </a:p>
          <a:p>
            <a:pPr marL="2071116">
              <a:spcBef>
                <a:spcPts val="14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“2-hidden-layer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Neural</a:t>
            </a:r>
            <a:r>
              <a:rPr sz="1620" spc="-86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Net”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2127" y="3920783"/>
            <a:ext cx="3068597" cy="3416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11430">
              <a:spcBef>
                <a:spcPts val="630"/>
              </a:spcBef>
              <a:buClr>
                <a:schemeClr val="tx1"/>
              </a:buClr>
            </a:pPr>
            <a:r>
              <a:rPr lang="de-DE" sz="1620" b="1" dirty="0">
                <a:latin typeface="Verdana" panose="020B0604030504040204" pitchFamily="34" charset="0"/>
                <a:cs typeface="Arial"/>
              </a:rPr>
              <a:t>“Fully-connected”</a:t>
            </a:r>
            <a:r>
              <a:rPr lang="de-DE" sz="1620" b="1" spc="-9" dirty="0">
                <a:latin typeface="Verdana" panose="020B0604030504040204" pitchFamily="34" charset="0"/>
                <a:cs typeface="Arial"/>
              </a:rPr>
              <a:t> </a:t>
            </a:r>
            <a:r>
              <a:rPr lang="de-DE" sz="1620" b="1" spc="-5" dirty="0">
                <a:latin typeface="Verdana" panose="020B0604030504040204" pitchFamily="34" charset="0"/>
                <a:cs typeface="Arial"/>
              </a:rPr>
              <a:t>layers</a:t>
            </a:r>
            <a:endParaRPr lang="de-DE"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Neural networks: Architectures</a:t>
            </a:r>
            <a:endParaRPr lang="de-DE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5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5829" y="773078"/>
            <a:ext cx="4144446" cy="201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" name="object 3"/>
          <p:cNvSpPr/>
          <p:nvPr/>
        </p:nvSpPr>
        <p:spPr>
          <a:xfrm>
            <a:off x="1369933" y="2962188"/>
            <a:ext cx="6069317" cy="1174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feed-forward computation of a neural network</a:t>
            </a:r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5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de-DE"/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0" y="1254125"/>
            <a:ext cx="6951663" cy="2512226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409194" indent="-285750">
              <a:lnSpc>
                <a:spcPts val="2579"/>
              </a:lnSpc>
              <a:spcBef>
                <a:spcPts val="90"/>
              </a:spcBef>
              <a:buClr>
                <a:schemeClr val="tx1"/>
              </a:buClr>
              <a:tabLst>
                <a:tab pos="420053" algn="l"/>
                <a:tab pos="420623" algn="l"/>
              </a:tabLst>
            </a:pPr>
            <a:r>
              <a:rPr spc="-5" dirty="0"/>
              <a:t>We arrange neurons into fully-connected</a:t>
            </a:r>
            <a:r>
              <a:rPr spc="-36" dirty="0"/>
              <a:t> </a:t>
            </a:r>
            <a:r>
              <a:rPr spc="-5" dirty="0"/>
              <a:t>layers</a:t>
            </a:r>
            <a:endParaRPr lang="de-DE" spc="-5" dirty="0"/>
          </a:p>
          <a:p>
            <a:pPr marL="409194" indent="-285750">
              <a:lnSpc>
                <a:spcPts val="2579"/>
              </a:lnSpc>
              <a:spcBef>
                <a:spcPts val="90"/>
              </a:spcBef>
              <a:buClr>
                <a:schemeClr val="tx1"/>
              </a:buClr>
              <a:tabLst>
                <a:tab pos="420053" algn="l"/>
                <a:tab pos="420623" algn="l"/>
              </a:tabLst>
            </a:pPr>
            <a:r>
              <a:rPr spc="-5" dirty="0"/>
              <a:t>The abstraction of </a:t>
            </a:r>
            <a:r>
              <a:rPr dirty="0"/>
              <a:t>a </a:t>
            </a:r>
            <a:r>
              <a:rPr b="1" spc="-5" dirty="0"/>
              <a:t>layer </a:t>
            </a:r>
            <a:r>
              <a:rPr spc="-5" dirty="0"/>
              <a:t>has the nice property that it  allows us to use efficient </a:t>
            </a:r>
            <a:r>
              <a:rPr dirty="0"/>
              <a:t>vectorized code (e.g. matrix  </a:t>
            </a:r>
            <a:r>
              <a:rPr dirty="0" smtClean="0"/>
              <a:t>multiplies)</a:t>
            </a:r>
            <a:endParaRPr lang="de-DE" dirty="0" smtClean="0"/>
          </a:p>
          <a:p>
            <a:pPr marL="409194" indent="-285750">
              <a:lnSpc>
                <a:spcPts val="2579"/>
              </a:lnSpc>
              <a:spcBef>
                <a:spcPts val="90"/>
              </a:spcBef>
              <a:buClr>
                <a:schemeClr val="tx1"/>
              </a:buClr>
              <a:tabLst>
                <a:tab pos="420053" algn="l"/>
                <a:tab pos="420623" algn="l"/>
              </a:tabLst>
            </a:pPr>
            <a:r>
              <a:rPr spc="-5" dirty="0"/>
              <a:t>Neural networks are not </a:t>
            </a:r>
            <a:r>
              <a:rPr dirty="0"/>
              <a:t>really</a:t>
            </a:r>
            <a:r>
              <a:rPr spc="5" dirty="0"/>
              <a:t> </a:t>
            </a:r>
            <a:r>
              <a:rPr i="1" spc="-5" dirty="0"/>
              <a:t>neural</a:t>
            </a:r>
            <a:endParaRPr lang="de-DE" i="1" spc="-5" dirty="0"/>
          </a:p>
          <a:p>
            <a:pPr marL="380619" indent="-257175">
              <a:lnSpc>
                <a:spcPts val="2579"/>
              </a:lnSpc>
              <a:spcBef>
                <a:spcPts val="90"/>
              </a:spcBef>
              <a:tabLst>
                <a:tab pos="420053" algn="l"/>
                <a:tab pos="420623" algn="l"/>
              </a:tabLst>
            </a:pPr>
            <a:endParaRPr i="1" spc="-5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6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Fully Connected Layer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1923202" y="3098702"/>
            <a:ext cx="1136630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3072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753572" y="2854025"/>
            <a:ext cx="137732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1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1339302" y="1579773"/>
            <a:ext cx="4540568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32x32x3 image </a:t>
            </a:r>
            <a:r>
              <a:rPr sz="2160" dirty="0">
                <a:latin typeface="Verdana" panose="020B0604030504040204" pitchFamily="34" charset="0"/>
                <a:cs typeface="Arial"/>
              </a:rPr>
              <a:t>-&gt; stretch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to 3072 </a:t>
            </a:r>
            <a:r>
              <a:rPr sz="2160" dirty="0">
                <a:latin typeface="Verdana" panose="020B0604030504040204" pitchFamily="34" charset="0"/>
                <a:cs typeface="Arial"/>
              </a:rPr>
              <a:t>x</a:t>
            </a:r>
            <a:r>
              <a:rPr sz="216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latin typeface="Verdana" panose="020B0604030504040204" pitchFamily="34" charset="0"/>
                <a:cs typeface="Arial"/>
              </a:rPr>
              <a:t>1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368031" y="2983231"/>
            <a:ext cx="926402" cy="7594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 </a:t>
            </a:r>
            <a:r>
              <a:rPr sz="1620" dirty="0">
                <a:latin typeface="Verdana" panose="020B0604030504040204" pitchFamily="34" charset="0"/>
                <a:cs typeface="Arial"/>
              </a:rPr>
              <a:t>x</a:t>
            </a:r>
            <a:r>
              <a:rPr sz="1620" spc="-81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3072</a:t>
            </a:r>
            <a:endParaRPr sz="1620">
              <a:latin typeface="Verdana" panose="020B0604030504040204" pitchFamily="34" charset="0"/>
              <a:cs typeface="Arial"/>
            </a:endParaRPr>
          </a:p>
          <a:p>
            <a:pPr algn="ctr">
              <a:spcBef>
                <a:spcPts val="14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weights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6653410" y="2418152"/>
            <a:ext cx="1386831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activation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6402872" y="2883549"/>
            <a:ext cx="1513903" cy="190881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9"/>
          <p:cNvSpPr/>
          <p:nvPr/>
        </p:nvSpPr>
        <p:spPr>
          <a:xfrm>
            <a:off x="7916421" y="2820031"/>
            <a:ext cx="64008" cy="254318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5" name="object 10"/>
          <p:cNvSpPr/>
          <p:nvPr/>
        </p:nvSpPr>
        <p:spPr>
          <a:xfrm>
            <a:off x="6402872" y="2820032"/>
            <a:ext cx="1577340" cy="64008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6" name="object 11"/>
          <p:cNvSpPr/>
          <p:nvPr/>
        </p:nvSpPr>
        <p:spPr>
          <a:xfrm>
            <a:off x="6402871" y="2820031"/>
            <a:ext cx="1577340" cy="254318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2"/>
          <p:cNvSpPr/>
          <p:nvPr/>
        </p:nvSpPr>
        <p:spPr>
          <a:xfrm>
            <a:off x="6402871" y="2820032"/>
            <a:ext cx="1577340" cy="64008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3"/>
          <p:cNvSpPr/>
          <p:nvPr/>
        </p:nvSpPr>
        <p:spPr>
          <a:xfrm>
            <a:off x="7916421" y="2883549"/>
            <a:ext cx="0" cy="190881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4"/>
          <p:cNvSpPr/>
          <p:nvPr/>
        </p:nvSpPr>
        <p:spPr>
          <a:xfrm>
            <a:off x="6462903" y="2895227"/>
            <a:ext cx="152414" cy="154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0" name="object 15"/>
          <p:cNvSpPr/>
          <p:nvPr/>
        </p:nvSpPr>
        <p:spPr>
          <a:xfrm>
            <a:off x="947510" y="2883549"/>
            <a:ext cx="2442591" cy="190881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16"/>
          <p:cNvSpPr/>
          <p:nvPr/>
        </p:nvSpPr>
        <p:spPr>
          <a:xfrm>
            <a:off x="3389858" y="2820031"/>
            <a:ext cx="64008" cy="254318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2" name="object 17"/>
          <p:cNvSpPr/>
          <p:nvPr/>
        </p:nvSpPr>
        <p:spPr>
          <a:xfrm>
            <a:off x="947510" y="2820032"/>
            <a:ext cx="2506028" cy="64008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3" name="object 18"/>
          <p:cNvSpPr/>
          <p:nvPr/>
        </p:nvSpPr>
        <p:spPr>
          <a:xfrm>
            <a:off x="947510" y="2820031"/>
            <a:ext cx="2506028" cy="254318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4" name="object 19"/>
          <p:cNvSpPr/>
          <p:nvPr/>
        </p:nvSpPr>
        <p:spPr>
          <a:xfrm>
            <a:off x="947510" y="2820032"/>
            <a:ext cx="2506028" cy="64008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5" name="object 20"/>
          <p:cNvSpPr/>
          <p:nvPr/>
        </p:nvSpPr>
        <p:spPr>
          <a:xfrm>
            <a:off x="3389858" y="2883549"/>
            <a:ext cx="0" cy="190881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6" name="object 21"/>
          <p:cNvSpPr/>
          <p:nvPr/>
        </p:nvSpPr>
        <p:spPr>
          <a:xfrm>
            <a:off x="4584021" y="2625699"/>
            <a:ext cx="488631" cy="231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7" name="object 22"/>
          <p:cNvSpPr txBox="1"/>
          <p:nvPr/>
        </p:nvSpPr>
        <p:spPr>
          <a:xfrm>
            <a:off x="1912992" y="2418152"/>
            <a:ext cx="1043833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input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6151493" y="2854025"/>
            <a:ext cx="137732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1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7066690" y="3098702"/>
            <a:ext cx="529646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3609210" y="2947067"/>
            <a:ext cx="393192" cy="8001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26"/>
          <p:cNvSpPr/>
          <p:nvPr/>
        </p:nvSpPr>
        <p:spPr>
          <a:xfrm>
            <a:off x="3988278" y="2899492"/>
            <a:ext cx="143234" cy="11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2" name="object 27"/>
          <p:cNvSpPr/>
          <p:nvPr/>
        </p:nvSpPr>
        <p:spPr>
          <a:xfrm>
            <a:off x="5452518" y="2939259"/>
            <a:ext cx="398907" cy="5715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3" name="object 28"/>
          <p:cNvSpPr/>
          <p:nvPr/>
        </p:nvSpPr>
        <p:spPr>
          <a:xfrm>
            <a:off x="5837730" y="2889573"/>
            <a:ext cx="143009" cy="110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72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7146" y="1716731"/>
            <a:ext cx="6528981" cy="1505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663575"/>
            <a:ext cx="4586288" cy="5937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Lets see how well this works on the test set...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5128" y="3413985"/>
            <a:ext cx="2596991" cy="559768"/>
          </a:xfrm>
          <a:prstGeom prst="rect">
            <a:avLst/>
          </a:prstGeom>
          <a:effectLst/>
        </p:spPr>
        <p:txBody>
          <a:bodyPr vert="horz" wrap="square" lIns="0" tIns="20954" rIns="0" bIns="0" rtlCol="0">
            <a:spAutoFit/>
          </a:bodyPr>
          <a:lstStyle/>
          <a:p>
            <a:pPr marL="9525" marR="3810">
              <a:lnSpc>
                <a:spcPts val="2138"/>
              </a:lnSpc>
              <a:spcBef>
                <a:spcPts val="164"/>
              </a:spcBef>
              <a:buClr>
                <a:schemeClr val="tx1"/>
              </a:buClr>
            </a:pPr>
            <a:r>
              <a:rPr sz="1800" spc="-4" dirty="0">
                <a:latin typeface="Verdana" panose="020B0604030504040204" pitchFamily="34" charset="0"/>
                <a:cs typeface="Arial"/>
              </a:rPr>
              <a:t>15.5% accuracy! not bad!  </a:t>
            </a:r>
            <a:r>
              <a:rPr sz="1800" dirty="0">
                <a:latin typeface="Verdana" panose="020B0604030504040204" pitchFamily="34" charset="0"/>
                <a:cs typeface="Arial"/>
              </a:rPr>
              <a:t>(SOTA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is</a:t>
            </a:r>
            <a:r>
              <a:rPr sz="1800" spc="-19" dirty="0">
                <a:latin typeface="Verdana" panose="020B0604030504040204" pitchFamily="34" charset="0"/>
                <a:cs typeface="Arial"/>
              </a:rPr>
              <a:t> </a:t>
            </a:r>
            <a:r>
              <a:rPr sz="1800" spc="-4" dirty="0">
                <a:latin typeface="Verdana" panose="020B0604030504040204" pitchFamily="34" charset="0"/>
                <a:cs typeface="Arial"/>
              </a:rPr>
              <a:t>~95%)</a:t>
            </a:r>
            <a:endParaRPr sz="180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</a:t>
            </a:r>
            <a:endParaRPr lang="de-DE" sz="2100" kern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0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8443" y="2668419"/>
            <a:ext cx="746158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3072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294" y="2345798"/>
            <a:ext cx="137732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1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024" y="1071545"/>
            <a:ext cx="4540568" cy="6763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2160" spc="-5" dirty="0">
                <a:latin typeface="Verdana" panose="020B0604030504040204" pitchFamily="34" charset="0"/>
                <a:cs typeface="Arial"/>
              </a:rPr>
              <a:t>32x32x3 image </a:t>
            </a:r>
            <a:r>
              <a:rPr sz="2160" dirty="0">
                <a:latin typeface="Verdana" panose="020B0604030504040204" pitchFamily="34" charset="0"/>
                <a:cs typeface="Arial"/>
              </a:rPr>
              <a:t>-&gt; stretch </a:t>
            </a:r>
            <a:r>
              <a:rPr sz="2160" spc="-5" dirty="0">
                <a:latin typeface="Verdana" panose="020B0604030504040204" pitchFamily="34" charset="0"/>
                <a:cs typeface="Arial"/>
              </a:rPr>
              <a:t>to 3072 </a:t>
            </a:r>
            <a:r>
              <a:rPr sz="2160" dirty="0">
                <a:latin typeface="Verdana" panose="020B0604030504040204" pitchFamily="34" charset="0"/>
                <a:cs typeface="Arial"/>
              </a:rPr>
              <a:t>x</a:t>
            </a:r>
            <a:r>
              <a:rPr sz="216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2160" dirty="0">
                <a:latin typeface="Verdana" panose="020B0604030504040204" pitchFamily="34" charset="0"/>
                <a:cs typeface="Arial"/>
              </a:rPr>
              <a:t>1</a:t>
            </a:r>
            <a:endParaRPr sz="21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7754" y="2475004"/>
            <a:ext cx="926402" cy="759439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 </a:t>
            </a:r>
            <a:r>
              <a:rPr sz="1620" dirty="0">
                <a:latin typeface="Verdana" panose="020B0604030504040204" pitchFamily="34" charset="0"/>
                <a:cs typeface="Arial"/>
              </a:rPr>
              <a:t>x</a:t>
            </a:r>
            <a:r>
              <a:rPr sz="1620" spc="-81" dirty="0">
                <a:latin typeface="Verdana" panose="020B0604030504040204" pitchFamily="34" charset="0"/>
                <a:cs typeface="Arial"/>
              </a:rPr>
              <a:t> </a:t>
            </a:r>
            <a:r>
              <a:rPr sz="1620" spc="-5" dirty="0">
                <a:latin typeface="Verdana" panose="020B0604030504040204" pitchFamily="34" charset="0"/>
                <a:cs typeface="Arial"/>
              </a:rPr>
              <a:t>3072</a:t>
            </a:r>
            <a:endParaRPr sz="1620" dirty="0">
              <a:latin typeface="Verdana" panose="020B0604030504040204" pitchFamily="34" charset="0"/>
              <a:cs typeface="Arial"/>
            </a:endParaRPr>
          </a:p>
          <a:p>
            <a:pPr algn="ctr">
              <a:spcBef>
                <a:spcPts val="14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weighs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7815" y="1909923"/>
            <a:ext cx="1308298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activation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2593" y="2375321"/>
            <a:ext cx="1513903" cy="190881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9" name="object 9"/>
          <p:cNvSpPr/>
          <p:nvPr/>
        </p:nvSpPr>
        <p:spPr>
          <a:xfrm>
            <a:off x="7776143" y="2311804"/>
            <a:ext cx="64008" cy="254318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0" name="object 10"/>
          <p:cNvSpPr/>
          <p:nvPr/>
        </p:nvSpPr>
        <p:spPr>
          <a:xfrm>
            <a:off x="6262593" y="2311803"/>
            <a:ext cx="1577340" cy="64008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1" name="object 11"/>
          <p:cNvSpPr/>
          <p:nvPr/>
        </p:nvSpPr>
        <p:spPr>
          <a:xfrm>
            <a:off x="6262592" y="2311804"/>
            <a:ext cx="1577340" cy="254318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2" name="object 12"/>
          <p:cNvSpPr/>
          <p:nvPr/>
        </p:nvSpPr>
        <p:spPr>
          <a:xfrm>
            <a:off x="6262592" y="2311803"/>
            <a:ext cx="1577340" cy="64008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3" name="object 13"/>
          <p:cNvSpPr/>
          <p:nvPr/>
        </p:nvSpPr>
        <p:spPr>
          <a:xfrm>
            <a:off x="7776143" y="2375321"/>
            <a:ext cx="0" cy="190881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4" name="object 14"/>
          <p:cNvSpPr/>
          <p:nvPr/>
        </p:nvSpPr>
        <p:spPr>
          <a:xfrm>
            <a:off x="6322625" y="2387000"/>
            <a:ext cx="152414" cy="154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15" name="object 15"/>
          <p:cNvSpPr/>
          <p:nvPr/>
        </p:nvSpPr>
        <p:spPr>
          <a:xfrm>
            <a:off x="807232" y="2375321"/>
            <a:ext cx="2442591" cy="190881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6" name="object 16"/>
          <p:cNvSpPr/>
          <p:nvPr/>
        </p:nvSpPr>
        <p:spPr>
          <a:xfrm>
            <a:off x="3249579" y="2311804"/>
            <a:ext cx="64008" cy="254318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7" name="object 17"/>
          <p:cNvSpPr/>
          <p:nvPr/>
        </p:nvSpPr>
        <p:spPr>
          <a:xfrm>
            <a:off x="807233" y="2311803"/>
            <a:ext cx="2506028" cy="64008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8" name="object 18"/>
          <p:cNvSpPr/>
          <p:nvPr/>
        </p:nvSpPr>
        <p:spPr>
          <a:xfrm>
            <a:off x="807233" y="2311804"/>
            <a:ext cx="2506028" cy="254318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19" name="object 19"/>
          <p:cNvSpPr/>
          <p:nvPr/>
        </p:nvSpPr>
        <p:spPr>
          <a:xfrm>
            <a:off x="807233" y="2311803"/>
            <a:ext cx="2506028" cy="64008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0" name="object 20"/>
          <p:cNvSpPr/>
          <p:nvPr/>
        </p:nvSpPr>
        <p:spPr>
          <a:xfrm>
            <a:off x="3249579" y="2375321"/>
            <a:ext cx="0" cy="190881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1" name="object 21"/>
          <p:cNvSpPr/>
          <p:nvPr/>
        </p:nvSpPr>
        <p:spPr>
          <a:xfrm>
            <a:off x="4443743" y="2117471"/>
            <a:ext cx="488631" cy="231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2" name="object 22"/>
          <p:cNvSpPr txBox="1"/>
          <p:nvPr/>
        </p:nvSpPr>
        <p:spPr>
          <a:xfrm>
            <a:off x="1348741" y="1909923"/>
            <a:ext cx="949182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b="1" spc="-5" dirty="0">
                <a:latin typeface="Verdana" panose="020B0604030504040204" pitchFamily="34" charset="0"/>
                <a:cs typeface="Arial"/>
              </a:rPr>
              <a:t>input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80332" y="3036562"/>
            <a:ext cx="2404301" cy="986167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lnSpc>
                <a:spcPts val="1498"/>
              </a:lnSpc>
              <a:spcBef>
                <a:spcPts val="90"/>
              </a:spcBef>
              <a:buClr>
                <a:schemeClr val="tx1"/>
              </a:buClr>
            </a:pPr>
            <a:r>
              <a:rPr sz="1260" b="1" dirty="0">
                <a:latin typeface="Verdana" panose="020B0604030504040204" pitchFamily="34" charset="0"/>
                <a:cs typeface="Arial"/>
              </a:rPr>
              <a:t>1</a:t>
            </a:r>
            <a:r>
              <a:rPr sz="1260" b="1" spc="-9" dirty="0">
                <a:latin typeface="Verdana" panose="020B0604030504040204" pitchFamily="34" charset="0"/>
                <a:cs typeface="Arial"/>
              </a:rPr>
              <a:t> </a:t>
            </a:r>
            <a:r>
              <a:rPr sz="1260" b="1" spc="-5" dirty="0">
                <a:latin typeface="Verdana" panose="020B0604030504040204" pitchFamily="34" charset="0"/>
                <a:cs typeface="Arial"/>
              </a:rPr>
              <a:t>number:</a:t>
            </a:r>
            <a:endParaRPr sz="1260">
              <a:latin typeface="Verdana" panose="020B0604030504040204" pitchFamily="34" charset="0"/>
              <a:cs typeface="Arial"/>
            </a:endParaRPr>
          </a:p>
          <a:p>
            <a:pPr marL="11430" marR="4572">
              <a:lnSpc>
                <a:spcPts val="1485"/>
              </a:lnSpc>
              <a:spcBef>
                <a:spcPts val="59"/>
              </a:spcBef>
              <a:buClr>
                <a:schemeClr val="tx1"/>
              </a:buClr>
            </a:pPr>
            <a:r>
              <a:rPr sz="1260" spc="-5" dirty="0">
                <a:latin typeface="Verdana" panose="020B0604030504040204" pitchFamily="34" charset="0"/>
                <a:cs typeface="Arial"/>
              </a:rPr>
              <a:t>the </a:t>
            </a:r>
            <a:r>
              <a:rPr sz="1260" dirty="0">
                <a:latin typeface="Verdana" panose="020B0604030504040204" pitchFamily="34" charset="0"/>
                <a:cs typeface="Arial"/>
              </a:rPr>
              <a:t>result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of taking </a:t>
            </a:r>
            <a:r>
              <a:rPr sz="1260" dirty="0">
                <a:latin typeface="Verdana" panose="020B0604030504040204" pitchFamily="34" charset="0"/>
                <a:cs typeface="Arial"/>
              </a:rPr>
              <a:t>a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dot product  between </a:t>
            </a:r>
            <a:r>
              <a:rPr sz="1260" dirty="0">
                <a:latin typeface="Verdana" panose="020B0604030504040204" pitchFamily="34" charset="0"/>
                <a:cs typeface="Arial"/>
              </a:rPr>
              <a:t>a row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of </a:t>
            </a:r>
            <a:r>
              <a:rPr sz="1260" dirty="0">
                <a:latin typeface="Verdana" panose="020B0604030504040204" pitchFamily="34" charset="0"/>
                <a:cs typeface="Arial"/>
              </a:rPr>
              <a:t>W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and the</a:t>
            </a:r>
            <a:r>
              <a:rPr sz="1260" spc="-90" dirty="0">
                <a:latin typeface="Verdana" panose="020B0604030504040204" pitchFamily="34" charset="0"/>
                <a:cs typeface="Arial"/>
              </a:rPr>
              <a:t>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input  </a:t>
            </a:r>
            <a:r>
              <a:rPr sz="1260" dirty="0">
                <a:latin typeface="Verdana" panose="020B0604030504040204" pitchFamily="34" charset="0"/>
                <a:cs typeface="Arial"/>
              </a:rPr>
              <a:t>(a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3072-dimensional dot</a:t>
            </a:r>
            <a:r>
              <a:rPr sz="1260" spc="-72" dirty="0">
                <a:latin typeface="Verdana" panose="020B0604030504040204" pitchFamily="34" charset="0"/>
                <a:cs typeface="Arial"/>
              </a:rPr>
              <a:t> </a:t>
            </a:r>
            <a:r>
              <a:rPr sz="1260" spc="-5" dirty="0">
                <a:latin typeface="Verdana" panose="020B0604030504040204" pitchFamily="34" charset="0"/>
                <a:cs typeface="Arial"/>
              </a:rPr>
              <a:t>product)</a:t>
            </a:r>
            <a:endParaRPr sz="126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1215" y="2345798"/>
            <a:ext cx="137732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dirty="0">
                <a:latin typeface="Verdana" panose="020B0604030504040204" pitchFamily="34" charset="0"/>
                <a:cs typeface="Arial"/>
              </a:rPr>
              <a:t>1</a:t>
            </a:r>
            <a:endParaRPr sz="162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26413" y="2590473"/>
            <a:ext cx="457367" cy="260841"/>
          </a:xfrm>
          <a:prstGeom prst="rect">
            <a:avLst/>
          </a:prstGeom>
          <a:effectLst/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buClr>
                <a:schemeClr val="tx1"/>
              </a:buClr>
            </a:pPr>
            <a:r>
              <a:rPr sz="1620" spc="-5" dirty="0">
                <a:latin typeface="Verdana" panose="020B0604030504040204" pitchFamily="34" charset="0"/>
                <a:cs typeface="Arial"/>
              </a:rPr>
              <a:t>10</a:t>
            </a:r>
            <a:endParaRPr sz="1620" dirty="0">
              <a:latin typeface="Verdana" panose="020B0604030504040204" pitchFamily="34" charset="0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13811" y="2728637"/>
            <a:ext cx="220599" cy="28575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24"/>
                </a:moveTo>
                <a:lnTo>
                  <a:pt x="24497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7" name="object 27"/>
          <p:cNvSpPr/>
          <p:nvPr/>
        </p:nvSpPr>
        <p:spPr>
          <a:xfrm>
            <a:off x="6187816" y="2623418"/>
            <a:ext cx="130679" cy="144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28" name="object 28"/>
          <p:cNvSpPr/>
          <p:nvPr/>
        </p:nvSpPr>
        <p:spPr>
          <a:xfrm>
            <a:off x="3468932" y="2438838"/>
            <a:ext cx="393192" cy="8001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29" name="object 29"/>
          <p:cNvSpPr/>
          <p:nvPr/>
        </p:nvSpPr>
        <p:spPr>
          <a:xfrm>
            <a:off x="3848001" y="2391264"/>
            <a:ext cx="143234" cy="110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0" name="object 30"/>
          <p:cNvSpPr/>
          <p:nvPr/>
        </p:nvSpPr>
        <p:spPr>
          <a:xfrm>
            <a:off x="5312240" y="2431031"/>
            <a:ext cx="398907" cy="5715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20"/>
          </a:p>
        </p:txBody>
      </p:sp>
      <p:sp>
        <p:nvSpPr>
          <p:cNvPr id="31" name="object 31"/>
          <p:cNvSpPr/>
          <p:nvPr/>
        </p:nvSpPr>
        <p:spPr>
          <a:xfrm>
            <a:off x="5697452" y="2381345"/>
            <a:ext cx="143009" cy="110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620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Fully Connected Layer</a:t>
            </a:r>
            <a:endParaRPr lang="de-DE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42" name="Footer Placeholder 4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1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10800" rtlCol="0" anchor="b" anchorCtr="0">
            <a:noAutofit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3626" y="994410"/>
            <a:ext cx="7777490" cy="3086100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Optimization</a:t>
            </a:r>
          </a:p>
          <a:p>
            <a:endParaRPr lang="de-DE" dirty="0"/>
          </a:p>
          <a:p>
            <a:r>
              <a:rPr lang="de-DE" dirty="0" smtClean="0"/>
              <a:t>Computational Graphs</a:t>
            </a:r>
          </a:p>
          <a:p>
            <a:endParaRPr lang="de-DE" dirty="0" smtClean="0"/>
          </a:p>
          <a:p>
            <a:r>
              <a:rPr lang="de-DE" b="1" dirty="0" smtClean="0"/>
              <a:t>Neural Networks</a:t>
            </a:r>
          </a:p>
          <a:p>
            <a:pPr lvl="1"/>
            <a:r>
              <a:rPr lang="de-DE" dirty="0" smtClean="0"/>
              <a:t>Intuition</a:t>
            </a:r>
          </a:p>
          <a:p>
            <a:pPr lvl="1"/>
            <a:r>
              <a:rPr lang="de-DE" b="1" dirty="0" smtClean="0"/>
              <a:t>Theory</a:t>
            </a:r>
          </a:p>
          <a:p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060B14-86BE-4B68-A17C-C71F418A26F7}" type="slidenum">
              <a:rPr lang="de-DE" smtClean="0"/>
              <a:pPr/>
              <a:t>81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7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60C80-EED4-44EB-9CE9-90BD2301277F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2" y="747923"/>
            <a:ext cx="6944403" cy="4125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331640" y="915566"/>
            <a:ext cx="2448272" cy="3600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83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05" y="699542"/>
            <a:ext cx="7451315" cy="39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37" y="771550"/>
            <a:ext cx="7582679" cy="37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6287" y="313949"/>
            <a:ext cx="7029400" cy="299000"/>
          </a:xfrm>
          <a:prstGeom prst="rect">
            <a:avLst/>
          </a:prstGeom>
        </p:spPr>
        <p:txBody>
          <a:bodyPr vert="horz" wrap="square" lIns="0" tIns="6548" rIns="0" bIns="0" rtlCol="0" anchor="b" anchorCtr="0">
            <a:spAutoFit/>
          </a:bodyPr>
          <a:lstStyle/>
          <a:p>
            <a:pPr marL="5954">
              <a:spcBef>
                <a:spcPts val="52"/>
              </a:spcBef>
              <a:tabLst>
                <a:tab pos="447377" algn="l"/>
                <a:tab pos="1718965" algn="l"/>
              </a:tabLst>
            </a:pPr>
            <a:r>
              <a:rPr spc="302" dirty="0" smtClean="0"/>
              <a:t>T</a:t>
            </a:r>
            <a:r>
              <a:rPr spc="244" dirty="0" smtClean="0"/>
              <a:t>w</a:t>
            </a:r>
            <a:r>
              <a:rPr spc="192" dirty="0" smtClean="0"/>
              <a:t>o</a:t>
            </a:r>
            <a:r>
              <a:rPr lang="de-DE" dirty="0"/>
              <a:t> </a:t>
            </a:r>
            <a:r>
              <a:rPr spc="183" dirty="0" smtClean="0"/>
              <a:t>non-sep</a:t>
            </a:r>
            <a:r>
              <a:rPr spc="155" dirty="0" smtClean="0"/>
              <a:t>a</a:t>
            </a:r>
            <a:r>
              <a:rPr spc="138" dirty="0" smtClean="0"/>
              <a:t>rable</a:t>
            </a:r>
            <a:r>
              <a:rPr dirty="0"/>
              <a:t>	</a:t>
            </a:r>
            <a:r>
              <a:rPr spc="209" dirty="0"/>
              <a:t> </a:t>
            </a:r>
            <a:r>
              <a:rPr lang="de-DE" spc="209" dirty="0" smtClean="0"/>
              <a:t>c</a:t>
            </a:r>
            <a:r>
              <a:rPr spc="209" dirty="0" err="1" smtClean="0"/>
              <a:t>ases</a:t>
            </a:r>
            <a:endParaRPr spc="209" dirty="0"/>
          </a:p>
        </p:txBody>
      </p:sp>
      <p:sp>
        <p:nvSpPr>
          <p:cNvPr id="3" name="object 3"/>
          <p:cNvSpPr/>
          <p:nvPr/>
        </p:nvSpPr>
        <p:spPr>
          <a:xfrm>
            <a:off x="2008599" y="1551507"/>
            <a:ext cx="2025985" cy="2026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4" name="object 4"/>
          <p:cNvSpPr/>
          <p:nvPr/>
        </p:nvSpPr>
        <p:spPr>
          <a:xfrm>
            <a:off x="2007317" y="1550223"/>
            <a:ext cx="2028539" cy="2029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5" name="object 5"/>
          <p:cNvSpPr/>
          <p:nvPr/>
        </p:nvSpPr>
        <p:spPr>
          <a:xfrm>
            <a:off x="4974712" y="1536622"/>
            <a:ext cx="2055292" cy="2055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6" name="object 6"/>
          <p:cNvSpPr/>
          <p:nvPr/>
        </p:nvSpPr>
        <p:spPr>
          <a:xfrm>
            <a:off x="5138977" y="1625269"/>
            <a:ext cx="1663523" cy="19066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7" name="object 7"/>
          <p:cNvSpPr/>
          <p:nvPr/>
        </p:nvSpPr>
        <p:spPr>
          <a:xfrm>
            <a:off x="6470714" y="1593330"/>
            <a:ext cx="65187" cy="65187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0"/>
                </a:moveTo>
                <a:lnTo>
                  <a:pt x="139052" y="139052"/>
                </a:lnTo>
              </a:path>
            </a:pathLst>
          </a:custGeom>
          <a:ln w="500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8" name="object 8"/>
          <p:cNvSpPr/>
          <p:nvPr/>
        </p:nvSpPr>
        <p:spPr>
          <a:xfrm>
            <a:off x="6470714" y="1593330"/>
            <a:ext cx="65187" cy="65187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39052" y="0"/>
                </a:moveTo>
                <a:lnTo>
                  <a:pt x="0" y="139052"/>
                </a:lnTo>
              </a:path>
            </a:pathLst>
          </a:custGeom>
          <a:ln w="500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9" name="object 9"/>
          <p:cNvSpPr/>
          <p:nvPr/>
        </p:nvSpPr>
        <p:spPr>
          <a:xfrm>
            <a:off x="5059454" y="3497384"/>
            <a:ext cx="65187" cy="65187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0"/>
                </a:moveTo>
                <a:lnTo>
                  <a:pt x="139052" y="139065"/>
                </a:lnTo>
              </a:path>
            </a:pathLst>
          </a:custGeom>
          <a:ln w="500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10" name="object 10"/>
          <p:cNvSpPr/>
          <p:nvPr/>
        </p:nvSpPr>
        <p:spPr>
          <a:xfrm>
            <a:off x="5059454" y="3497384"/>
            <a:ext cx="65187" cy="65187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39052" y="0"/>
                </a:moveTo>
                <a:lnTo>
                  <a:pt x="0" y="139065"/>
                </a:lnTo>
              </a:path>
            </a:pathLst>
          </a:custGeom>
          <a:ln w="500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11" name="object 11"/>
          <p:cNvSpPr/>
          <p:nvPr/>
        </p:nvSpPr>
        <p:spPr>
          <a:xfrm>
            <a:off x="6932224" y="1715220"/>
            <a:ext cx="65187" cy="65187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0"/>
                </a:moveTo>
                <a:lnTo>
                  <a:pt x="139052" y="139065"/>
                </a:lnTo>
              </a:path>
            </a:pathLst>
          </a:custGeom>
          <a:ln w="500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12" name="object 12"/>
          <p:cNvSpPr/>
          <p:nvPr/>
        </p:nvSpPr>
        <p:spPr>
          <a:xfrm>
            <a:off x="6932224" y="1715220"/>
            <a:ext cx="65187" cy="65187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139052" y="0"/>
                </a:moveTo>
                <a:lnTo>
                  <a:pt x="0" y="139065"/>
                </a:lnTo>
              </a:path>
            </a:pathLst>
          </a:custGeom>
          <a:ln w="500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8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4842" y="302156"/>
            <a:ext cx="4149081" cy="299000"/>
          </a:xfrm>
          <a:prstGeom prst="rect">
            <a:avLst/>
          </a:prstGeom>
        </p:spPr>
        <p:txBody>
          <a:bodyPr vert="horz" wrap="square" lIns="0" tIns="6548" rIns="0" bIns="0" rtlCol="0" anchor="b" anchorCtr="0">
            <a:spAutoFit/>
          </a:bodyPr>
          <a:lstStyle/>
          <a:p>
            <a:pPr marL="5954">
              <a:spcBef>
                <a:spcPts val="52"/>
              </a:spcBef>
              <a:tabLst>
                <a:tab pos="478036" algn="l"/>
              </a:tabLst>
            </a:pPr>
            <a:r>
              <a:rPr spc="138" dirty="0" smtClean="0"/>
              <a:t>First</a:t>
            </a:r>
            <a:r>
              <a:rPr spc="225" dirty="0" smtClean="0"/>
              <a:t> </a:t>
            </a:r>
            <a:r>
              <a:rPr lang="de-DE" spc="225" dirty="0" smtClean="0"/>
              <a:t>c</a:t>
            </a:r>
            <a:r>
              <a:rPr spc="225" dirty="0" err="1" smtClean="0"/>
              <a:t>ase</a:t>
            </a:r>
            <a:endParaRPr spc="225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86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5" y="789119"/>
            <a:ext cx="7815558" cy="39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52567"/>
            <a:ext cx="8209608" cy="40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5252" y="902970"/>
            <a:ext cx="1293019" cy="201409"/>
          </a:xfrm>
          <a:prstGeom prst="rect">
            <a:avLst/>
          </a:prstGeom>
        </p:spPr>
        <p:txBody>
          <a:bodyPr vert="horz" wrap="square" lIns="0" tIns="6548" rIns="0" bIns="0" rtlCol="0">
            <a:spAutoFit/>
          </a:bodyPr>
          <a:lstStyle/>
          <a:p>
            <a:pPr marL="5954">
              <a:spcBef>
                <a:spcPts val="52"/>
              </a:spcBef>
              <a:tabLst>
                <a:tab pos="662285" algn="l"/>
              </a:tabLst>
            </a:pPr>
            <a:r>
              <a:rPr sz="1266" i="1" spc="181" dirty="0">
                <a:latin typeface="Times New Roman"/>
                <a:cs typeface="Times New Roman"/>
              </a:rPr>
              <a:t>Lesson	</a:t>
            </a:r>
            <a:r>
              <a:rPr sz="1266" i="1" spc="148" dirty="0">
                <a:latin typeface="Times New Roman"/>
                <a:cs typeface="Times New Roman"/>
              </a:rPr>
              <a:t>learned</a:t>
            </a:r>
            <a:endParaRPr sz="1266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2148" y="1405243"/>
            <a:ext cx="5468302" cy="220330"/>
          </a:xfrm>
          <a:prstGeom prst="rect">
            <a:avLst/>
          </a:prstGeom>
        </p:spPr>
        <p:txBody>
          <a:bodyPr vert="horz" wrap="square" lIns="0" tIns="7442" rIns="0" bIns="0" rtlCol="0">
            <a:spAutoFit/>
          </a:bodyPr>
          <a:lstStyle/>
          <a:p>
            <a:pPr marL="5954">
              <a:spcBef>
                <a:spcPts val="59"/>
              </a:spcBef>
              <a:tabLst>
                <a:tab pos="1859459" algn="l"/>
              </a:tabLst>
            </a:pPr>
            <a:r>
              <a:rPr sz="1266" i="1" spc="-14" dirty="0">
                <a:latin typeface="Times New Roman"/>
                <a:cs typeface="Times New Roman"/>
              </a:rPr>
              <a:t>L</a:t>
            </a:r>
            <a:r>
              <a:rPr sz="1266" i="1" spc="19" dirty="0">
                <a:latin typeface="Times New Roman"/>
                <a:cs typeface="Times New Roman"/>
              </a:rPr>
              <a:t>o</a:t>
            </a:r>
            <a:r>
              <a:rPr sz="1266" i="1" dirty="0">
                <a:latin typeface="Times New Roman"/>
                <a:cs typeface="Times New Roman"/>
              </a:rPr>
              <a:t>oking</a:t>
            </a:r>
            <a:r>
              <a:rPr sz="1266" i="1" spc="110" dirty="0">
                <a:latin typeface="Times New Roman"/>
                <a:cs typeface="Times New Roman"/>
              </a:rPr>
              <a:t> </a:t>
            </a:r>
            <a:r>
              <a:rPr sz="1266" i="1" spc="38" dirty="0">
                <a:latin typeface="Times New Roman"/>
                <a:cs typeface="Times New Roman"/>
              </a:rPr>
              <a:t>at</a:t>
            </a:r>
            <a:r>
              <a:rPr sz="1266" i="1" spc="98" dirty="0">
                <a:latin typeface="Times New Roman"/>
                <a:cs typeface="Times New Roman"/>
              </a:rPr>
              <a:t> </a:t>
            </a:r>
            <a:r>
              <a:rPr sz="1266" i="1" spc="38" dirty="0">
                <a:latin typeface="Times New Roman"/>
                <a:cs typeface="Times New Roman"/>
              </a:rPr>
              <a:t>the</a:t>
            </a:r>
            <a:r>
              <a:rPr sz="1266" i="1" spc="106" dirty="0">
                <a:latin typeface="Times New Roman"/>
                <a:cs typeface="Times New Roman"/>
              </a:rPr>
              <a:t> </a:t>
            </a:r>
            <a:r>
              <a:rPr sz="1266" i="1" spc="17" dirty="0">
                <a:latin typeface="Times New Roman"/>
                <a:cs typeface="Times New Roman"/>
              </a:rPr>
              <a:t>data</a:t>
            </a:r>
            <a:r>
              <a:rPr sz="1266" i="1" spc="98" dirty="0">
                <a:latin typeface="Times New Roman"/>
                <a:cs typeface="Times New Roman"/>
              </a:rPr>
              <a:t> </a:t>
            </a:r>
            <a:r>
              <a:rPr sz="985" i="1" spc="188" dirty="0" smtClean="0">
                <a:latin typeface="Times New Roman"/>
                <a:cs typeface="Times New Roman"/>
              </a:rPr>
              <a:t>b</a:t>
            </a:r>
            <a:r>
              <a:rPr sz="985" i="1" spc="110" dirty="0" smtClean="0">
                <a:latin typeface="Times New Roman"/>
                <a:cs typeface="Times New Roman"/>
              </a:rPr>
              <a:t>ef</a:t>
            </a:r>
            <a:r>
              <a:rPr sz="985" i="1" spc="119" dirty="0" smtClean="0">
                <a:latin typeface="Times New Roman"/>
                <a:cs typeface="Times New Roman"/>
              </a:rPr>
              <a:t>o</a:t>
            </a:r>
            <a:r>
              <a:rPr sz="985" i="1" spc="85" dirty="0" smtClean="0">
                <a:latin typeface="Times New Roman"/>
                <a:cs typeface="Times New Roman"/>
              </a:rPr>
              <a:t>re</a:t>
            </a:r>
            <a:r>
              <a:rPr sz="1266" i="1" spc="75" dirty="0" smtClean="0">
                <a:latin typeface="Times New Roman"/>
                <a:cs typeface="Times New Roman"/>
              </a:rPr>
              <a:t> </a:t>
            </a:r>
            <a:r>
              <a:rPr lang="de-DE" sz="1266" i="1" spc="75" dirty="0" smtClean="0">
                <a:latin typeface="Times New Roman"/>
                <a:cs typeface="Times New Roman"/>
              </a:rPr>
              <a:t>c</a:t>
            </a:r>
            <a:r>
              <a:rPr sz="1266" i="1" spc="75" dirty="0" err="1" smtClean="0">
                <a:latin typeface="Times New Roman"/>
                <a:cs typeface="Times New Roman"/>
              </a:rPr>
              <a:t>h</a:t>
            </a:r>
            <a:r>
              <a:rPr sz="1266" i="1" spc="134" dirty="0" err="1" smtClean="0">
                <a:latin typeface="Times New Roman"/>
                <a:cs typeface="Times New Roman"/>
              </a:rPr>
              <a:t>o</a:t>
            </a:r>
            <a:r>
              <a:rPr sz="1266" i="1" spc="-12" dirty="0" err="1" smtClean="0">
                <a:latin typeface="Times New Roman"/>
                <a:cs typeface="Times New Roman"/>
              </a:rPr>
              <a:t>osing</a:t>
            </a:r>
            <a:r>
              <a:rPr sz="1266" i="1" spc="106" dirty="0" smtClean="0">
                <a:latin typeface="Times New Roman"/>
                <a:cs typeface="Times New Roman"/>
              </a:rPr>
              <a:t> </a:t>
            </a:r>
            <a:r>
              <a:rPr sz="1266" i="1" spc="38" dirty="0">
                <a:latin typeface="Times New Roman"/>
                <a:cs typeface="Times New Roman"/>
              </a:rPr>
              <a:t>the</a:t>
            </a:r>
            <a:r>
              <a:rPr sz="1266" i="1" spc="106" dirty="0">
                <a:latin typeface="Times New Roman"/>
                <a:cs typeface="Times New Roman"/>
              </a:rPr>
              <a:t> </a:t>
            </a:r>
            <a:r>
              <a:rPr sz="1266" i="1" spc="52" dirty="0">
                <a:latin typeface="Times New Roman"/>
                <a:cs typeface="Times New Roman"/>
              </a:rPr>
              <a:t>m</a:t>
            </a:r>
            <a:r>
              <a:rPr sz="1266" i="1" spc="68" dirty="0">
                <a:latin typeface="Times New Roman"/>
                <a:cs typeface="Times New Roman"/>
              </a:rPr>
              <a:t>o</a:t>
            </a:r>
            <a:r>
              <a:rPr sz="1266" i="1" spc="-14" dirty="0">
                <a:latin typeface="Times New Roman"/>
                <a:cs typeface="Times New Roman"/>
              </a:rPr>
              <a:t>del</a:t>
            </a:r>
            <a:r>
              <a:rPr sz="1266" i="1" spc="98" dirty="0">
                <a:latin typeface="Times New Roman"/>
                <a:cs typeface="Times New Roman"/>
              </a:rPr>
              <a:t> </a:t>
            </a:r>
            <a:r>
              <a:rPr sz="1266" i="1" spc="77" dirty="0">
                <a:latin typeface="Times New Roman"/>
                <a:cs typeface="Times New Roman"/>
              </a:rPr>
              <a:t> </a:t>
            </a:r>
            <a:r>
              <a:rPr sz="1266" i="1" spc="77" dirty="0" smtClean="0">
                <a:latin typeface="Times New Roman"/>
                <a:cs typeface="Times New Roman"/>
              </a:rPr>
              <a:t>an</a:t>
            </a:r>
            <a:r>
              <a:rPr lang="de-DE" sz="1266" i="1" spc="77" dirty="0" smtClean="0">
                <a:latin typeface="Times New Roman"/>
                <a:cs typeface="Times New Roman"/>
              </a:rPr>
              <a:t>d</a:t>
            </a:r>
            <a:r>
              <a:rPr sz="1266" i="1" spc="98" dirty="0" smtClean="0">
                <a:latin typeface="Times New Roman"/>
                <a:cs typeface="Times New Roman"/>
              </a:rPr>
              <a:t> </a:t>
            </a:r>
            <a:r>
              <a:rPr sz="1266" i="1" spc="47" dirty="0">
                <a:latin typeface="Times New Roman"/>
                <a:cs typeface="Times New Roman"/>
              </a:rPr>
              <a:t>b</a:t>
            </a:r>
            <a:r>
              <a:rPr sz="1266" i="1" dirty="0">
                <a:latin typeface="Times New Roman"/>
                <a:cs typeface="Times New Roman"/>
              </a:rPr>
              <a:t>e</a:t>
            </a:r>
            <a:r>
              <a:rPr sz="1266" i="1" spc="106" dirty="0">
                <a:latin typeface="Times New Roman"/>
                <a:cs typeface="Times New Roman"/>
              </a:rPr>
              <a:t> </a:t>
            </a:r>
            <a:r>
              <a:rPr sz="1266" i="1" spc="2" dirty="0">
                <a:latin typeface="Times New Roman"/>
                <a:cs typeface="Times New Roman"/>
              </a:rPr>
              <a:t>haz</a:t>
            </a:r>
            <a:r>
              <a:rPr sz="1266" i="1" spc="-33" dirty="0">
                <a:latin typeface="Times New Roman"/>
                <a:cs typeface="Times New Roman"/>
              </a:rPr>
              <a:t>a</a:t>
            </a:r>
            <a:r>
              <a:rPr sz="1266" i="1" spc="-12" dirty="0">
                <a:latin typeface="Times New Roman"/>
                <a:cs typeface="Times New Roman"/>
              </a:rPr>
              <a:t>rdous</a:t>
            </a:r>
            <a:r>
              <a:rPr sz="1266" i="1" spc="110" dirty="0">
                <a:latin typeface="Times New Roman"/>
                <a:cs typeface="Times New Roman"/>
              </a:rPr>
              <a:t> </a:t>
            </a:r>
            <a:r>
              <a:rPr sz="1266" i="1" spc="50" dirty="0">
                <a:latin typeface="Times New Roman"/>
                <a:cs typeface="Times New Roman"/>
              </a:rPr>
              <a:t>to</a:t>
            </a:r>
            <a:r>
              <a:rPr sz="1266" i="1" spc="98" dirty="0">
                <a:latin typeface="Times New Roman"/>
                <a:cs typeface="Times New Roman"/>
              </a:rPr>
              <a:t> </a:t>
            </a:r>
            <a:r>
              <a:rPr sz="1266" i="1" spc="-19" dirty="0">
                <a:latin typeface="Times New Roman"/>
                <a:cs typeface="Times New Roman"/>
              </a:rPr>
              <a:t>your</a:t>
            </a:r>
            <a:r>
              <a:rPr sz="1266" i="1" spc="110" dirty="0">
                <a:latin typeface="Times New Roman"/>
                <a:cs typeface="Times New Roman"/>
              </a:rPr>
              <a:t> </a:t>
            </a:r>
            <a:r>
              <a:rPr sz="1383" i="1" spc="106" dirty="0">
                <a:latin typeface="Arial"/>
                <a:cs typeface="Arial"/>
              </a:rPr>
              <a:t>E</a:t>
            </a:r>
            <a:r>
              <a:rPr sz="949" i="1" spc="242" baseline="-18518" dirty="0">
                <a:latin typeface="Times New Roman"/>
                <a:cs typeface="Times New Roman"/>
              </a:rPr>
              <a:t>out</a:t>
            </a:r>
            <a:endParaRPr sz="949" baseline="-18518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4560" y="1864519"/>
            <a:ext cx="1562099" cy="233618"/>
          </a:xfrm>
          <a:prstGeom prst="rect">
            <a:avLst/>
          </a:prstGeom>
        </p:spPr>
        <p:txBody>
          <a:bodyPr vert="horz" wrap="square" lIns="0" tIns="6251" rIns="0" bIns="0" rtlCol="0">
            <a:spAutoFit/>
          </a:bodyPr>
          <a:lstStyle/>
          <a:p>
            <a:pPr marL="5954">
              <a:spcBef>
                <a:spcPts val="50"/>
              </a:spcBef>
              <a:tabLst>
                <a:tab pos="611684" algn="l"/>
              </a:tabLst>
            </a:pPr>
            <a:r>
              <a:rPr sz="1477" i="1" spc="288" dirty="0">
                <a:solidFill>
                  <a:srgbClr val="E51919"/>
                </a:solidFill>
                <a:latin typeface="Times New Roman"/>
                <a:cs typeface="Times New Roman"/>
              </a:rPr>
              <a:t>Data	</a:t>
            </a:r>
            <a:r>
              <a:rPr sz="1477" i="1" spc="251" dirty="0">
                <a:solidFill>
                  <a:srgbClr val="E51919"/>
                </a:solidFill>
                <a:latin typeface="Times New Roman"/>
                <a:cs typeface="Times New Roman"/>
              </a:rPr>
              <a:t>snooping</a:t>
            </a:r>
            <a:endParaRPr sz="147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5012" y="1929982"/>
            <a:ext cx="1708690" cy="2015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9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99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86831" y="267494"/>
            <a:ext cx="6741368" cy="299000"/>
          </a:xfrm>
          <a:prstGeom prst="rect">
            <a:avLst/>
          </a:prstGeom>
        </p:spPr>
        <p:txBody>
          <a:bodyPr vert="horz" wrap="square" lIns="0" tIns="6548" rIns="0" bIns="0" rtlCol="0" anchor="b" anchorCtr="0">
            <a:spAutoFit/>
          </a:bodyPr>
          <a:lstStyle/>
          <a:p>
            <a:pPr marL="5954">
              <a:spcBef>
                <a:spcPts val="52"/>
              </a:spcBef>
              <a:tabLst>
                <a:tab pos="755154" algn="l"/>
                <a:tab pos="1689497" algn="l"/>
                <a:tab pos="1830288" algn="l"/>
              </a:tabLst>
            </a:pPr>
            <a:r>
              <a:rPr spc="197" dirty="0" err="1" smtClean="0">
                <a:solidFill>
                  <a:srgbClr val="1919CC"/>
                </a:solidFill>
              </a:rPr>
              <a:t>Logisti</a:t>
            </a:r>
            <a:r>
              <a:rPr lang="de-DE" spc="197" dirty="0" smtClean="0">
                <a:solidFill>
                  <a:srgbClr val="1919CC"/>
                </a:solidFill>
              </a:rPr>
              <a:t>c</a:t>
            </a:r>
            <a:r>
              <a:rPr lang="de-DE" spc="197" dirty="0">
                <a:solidFill>
                  <a:srgbClr val="1919CC"/>
                </a:solidFill>
              </a:rPr>
              <a:t> </a:t>
            </a:r>
            <a:r>
              <a:rPr spc="143" dirty="0" smtClean="0">
                <a:solidFill>
                  <a:srgbClr val="1919CC"/>
                </a:solidFill>
              </a:rPr>
              <a:t>regression</a:t>
            </a:r>
            <a:r>
              <a:rPr spc="143" dirty="0">
                <a:solidFill>
                  <a:srgbClr val="1919CC"/>
                </a:solidFill>
              </a:rPr>
              <a:t>	</a:t>
            </a:r>
            <a:r>
              <a:rPr spc="129" dirty="0" smtClean="0"/>
              <a:t>-</a:t>
            </a:r>
            <a:r>
              <a:rPr lang="de-DE" spc="129" dirty="0" smtClean="0"/>
              <a:t> </a:t>
            </a:r>
            <a:r>
              <a:rPr spc="183" dirty="0" smtClean="0"/>
              <a:t>Outline</a:t>
            </a:r>
            <a:endParaRPr spc="183" dirty="0"/>
          </a:p>
        </p:txBody>
      </p:sp>
      <p:sp>
        <p:nvSpPr>
          <p:cNvPr id="3" name="object 3"/>
          <p:cNvSpPr txBox="1"/>
          <p:nvPr/>
        </p:nvSpPr>
        <p:spPr>
          <a:xfrm>
            <a:off x="1115616" y="1635646"/>
            <a:ext cx="1863031" cy="1266059"/>
          </a:xfrm>
          <a:prstGeom prst="rect">
            <a:avLst/>
          </a:prstGeom>
        </p:spPr>
        <p:txBody>
          <a:bodyPr vert="horz" wrap="square" lIns="0" tIns="6548" rIns="0" bIns="0" rtlCol="0">
            <a:spAutoFit/>
          </a:bodyPr>
          <a:lstStyle/>
          <a:p>
            <a:pPr marL="200918" indent="-194965">
              <a:spcBef>
                <a:spcPts val="52"/>
              </a:spcBef>
              <a:buSzPct val="109259"/>
              <a:buFont typeface="DejaVu Sans"/>
              <a:buChar char="•"/>
              <a:tabLst>
                <a:tab pos="200918" algn="l"/>
                <a:tab pos="201215" algn="l"/>
                <a:tab pos="619423" algn="l"/>
              </a:tabLst>
            </a:pPr>
            <a:r>
              <a:rPr sz="1266" i="1" spc="281" dirty="0">
                <a:latin typeface="Times New Roman"/>
                <a:cs typeface="Times New Roman"/>
              </a:rPr>
              <a:t>The	</a:t>
            </a:r>
            <a:r>
              <a:rPr sz="1266" i="1" spc="218" dirty="0">
                <a:latin typeface="Times New Roman"/>
                <a:cs typeface="Times New Roman"/>
              </a:rPr>
              <a:t>model</a:t>
            </a:r>
            <a:endParaRPr sz="1266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DejaVu Sans"/>
              <a:buChar char="•"/>
            </a:pPr>
            <a:endParaRPr sz="1360" dirty="0">
              <a:latin typeface="Times New Roman"/>
              <a:cs typeface="Times New Roman"/>
            </a:endParaRPr>
          </a:p>
          <a:p>
            <a:pPr marL="200918" indent="-194965">
              <a:spcBef>
                <a:spcPts val="996"/>
              </a:spcBef>
              <a:buSzPct val="109259"/>
              <a:buFont typeface="DejaVu Sans"/>
              <a:buChar char="•"/>
              <a:tabLst>
                <a:tab pos="200918" algn="l"/>
                <a:tab pos="201215" algn="l"/>
                <a:tab pos="715863" algn="l"/>
              </a:tabLst>
            </a:pPr>
            <a:r>
              <a:rPr sz="1266" i="1" spc="119" dirty="0">
                <a:latin typeface="Times New Roman"/>
                <a:cs typeface="Times New Roman"/>
              </a:rPr>
              <a:t>Error	</a:t>
            </a:r>
            <a:r>
              <a:rPr sz="1266" i="1" spc="194" dirty="0">
                <a:latin typeface="Times New Roman"/>
                <a:cs typeface="Times New Roman"/>
              </a:rPr>
              <a:t>measure</a:t>
            </a:r>
            <a:endParaRPr sz="1266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DejaVu Sans"/>
              <a:buChar char="•"/>
            </a:pPr>
            <a:endParaRPr sz="1360" dirty="0">
              <a:latin typeface="Times New Roman"/>
              <a:cs typeface="Times New Roman"/>
            </a:endParaRPr>
          </a:p>
          <a:p>
            <a:pPr marL="200918" indent="-194965">
              <a:spcBef>
                <a:spcPts val="996"/>
              </a:spcBef>
              <a:buSzPct val="109259"/>
              <a:buFont typeface="DejaVu Sans"/>
              <a:buChar char="•"/>
              <a:tabLst>
                <a:tab pos="200918" algn="l"/>
                <a:tab pos="201215" algn="l"/>
                <a:tab pos="1024533" algn="l"/>
              </a:tabLst>
            </a:pPr>
            <a:r>
              <a:rPr sz="1266" i="1" spc="160" dirty="0">
                <a:latin typeface="Times New Roman"/>
                <a:cs typeface="Times New Roman"/>
              </a:rPr>
              <a:t>Learning	</a:t>
            </a:r>
            <a:r>
              <a:rPr sz="1266" i="1" spc="171" dirty="0">
                <a:latin typeface="Times New Roman"/>
                <a:cs typeface="Times New Roman"/>
              </a:rPr>
              <a:t>algorithm</a:t>
            </a:r>
            <a:endParaRPr sz="1266" dirty="0">
              <a:latin typeface="Times New Roman"/>
              <a:cs typeface="Times New Roman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15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4238" y="846168"/>
            <a:ext cx="3103563" cy="595312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dirty="0"/>
              <a:t>Strategy #2: Follow the slope</a:t>
            </a:r>
          </a:p>
        </p:txBody>
      </p:sp>
      <p:sp>
        <p:nvSpPr>
          <p:cNvPr id="3" name="object 3"/>
          <p:cNvSpPr/>
          <p:nvPr/>
        </p:nvSpPr>
        <p:spPr>
          <a:xfrm>
            <a:off x="2419512" y="1247858"/>
            <a:ext cx="4108867" cy="273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2595260" y="2769447"/>
            <a:ext cx="731211" cy="844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061645" y="3614170"/>
            <a:ext cx="359093" cy="20479"/>
          </a:xfrm>
          <a:custGeom>
            <a:avLst/>
            <a:gdLst/>
            <a:ahLst/>
            <a:cxnLst/>
            <a:rect l="l" t="t" r="r" b="b"/>
            <a:pathLst>
              <a:path w="478789" h="27304">
                <a:moveTo>
                  <a:pt x="0" y="0"/>
                </a:moveTo>
                <a:lnTo>
                  <a:pt x="478674" y="2712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3412178" y="3603818"/>
            <a:ext cx="80362" cy="61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tx1"/>
              </a:buClr>
            </a:pPr>
            <a:endParaRPr sz="180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1331118" y="346610"/>
            <a:ext cx="6075294" cy="332783"/>
          </a:xfrm>
          <a:prstGeom prst="rect">
            <a:avLst/>
          </a:prstGeom>
          <a:effectLst/>
        </p:spPr>
        <p:txBody>
          <a:bodyPr vert="horz" wrap="square" lIns="0" tIns="9525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de-DE" sz="2100" spc="-8" dirty="0"/>
              <a:t>Optimization</a:t>
            </a:r>
            <a:endParaRPr lang="de-DE" sz="2100" kern="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01A95-AF86-4FF2-BD3C-B625A0A2864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2018-11-12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05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7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90</a:t>
            </a:fld>
            <a:endParaRPr lang="de-DE"/>
          </a:p>
        </p:txBody>
      </p:sp>
      <p:sp>
        <p:nvSpPr>
          <p:cNvPr id="80" name="Date Placeholder 7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dirty="0" smtClean="0"/>
              <a:t>Creator: Yaser Abu-Mostafa - LFD Le ture 9</a:t>
            </a:r>
            <a:endParaRPr lang="de-DE" dirty="0"/>
          </a:p>
        </p:txBody>
      </p:sp>
      <p:sp>
        <p:nvSpPr>
          <p:cNvPr id="81" name="Footer Placeholder 8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15566"/>
            <a:ext cx="6874264" cy="33123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771800" y="987574"/>
            <a:ext cx="2664296" cy="3600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275856" y="915566"/>
            <a:ext cx="25922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Generalized Linear Models</a:t>
            </a:r>
          </a:p>
        </p:txBody>
      </p:sp>
    </p:spTree>
    <p:extLst>
      <p:ext uri="{BB962C8B-B14F-4D97-AF65-F5344CB8AC3E}">
        <p14:creationId xmlns:p14="http://schemas.microsoft.com/office/powerpoint/2010/main" val="7038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2" y="1059582"/>
            <a:ext cx="6633123" cy="32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15566"/>
            <a:ext cx="7385345" cy="36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93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9" y="771550"/>
            <a:ext cx="6687121" cy="32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94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699542"/>
            <a:ext cx="8252330" cy="39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95</a:t>
            </a:fld>
            <a:endParaRPr lang="de-DE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6" y="771550"/>
            <a:ext cx="7382247" cy="37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96</a:t>
            </a:fld>
            <a:endParaRPr lang="de-DE"/>
          </a:p>
        </p:txBody>
      </p:sp>
      <p:sp>
        <p:nvSpPr>
          <p:cNvPr id="59" name="Date Placeholder 5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4" y="771550"/>
            <a:ext cx="7656562" cy="39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0824" y="339502"/>
            <a:ext cx="6182246" cy="299000"/>
          </a:xfrm>
          <a:prstGeom prst="rect">
            <a:avLst/>
          </a:prstGeom>
        </p:spPr>
        <p:txBody>
          <a:bodyPr vert="horz" wrap="square" lIns="0" tIns="6548" rIns="0" bIns="0" rtlCol="0" anchor="b" anchorCtr="0">
            <a:spAutoFit/>
          </a:bodyPr>
          <a:lstStyle/>
          <a:p>
            <a:pPr marL="5954">
              <a:spcBef>
                <a:spcPts val="52"/>
              </a:spcBef>
              <a:tabLst>
                <a:tab pos="755154" algn="l"/>
                <a:tab pos="1689497" algn="l"/>
                <a:tab pos="1830288" algn="l"/>
              </a:tabLst>
            </a:pPr>
            <a:r>
              <a:rPr spc="197" dirty="0" err="1" smtClean="0"/>
              <a:t>Logisti</a:t>
            </a:r>
            <a:r>
              <a:rPr lang="de-DE" spc="197" dirty="0" smtClean="0"/>
              <a:t>c</a:t>
            </a:r>
            <a:r>
              <a:rPr lang="de-DE" spc="197" dirty="0"/>
              <a:t> </a:t>
            </a:r>
            <a:r>
              <a:rPr spc="143" dirty="0" smtClean="0"/>
              <a:t>regression</a:t>
            </a:r>
            <a:r>
              <a:rPr spc="143" dirty="0"/>
              <a:t>	</a:t>
            </a:r>
            <a:r>
              <a:rPr spc="129" dirty="0" smtClean="0"/>
              <a:t>-</a:t>
            </a:r>
            <a:r>
              <a:rPr lang="de-DE" spc="129" dirty="0" smtClean="0"/>
              <a:t> </a:t>
            </a:r>
            <a:r>
              <a:rPr spc="183" dirty="0" smtClean="0"/>
              <a:t>Outline</a:t>
            </a:r>
            <a:endParaRPr spc="183" dirty="0"/>
          </a:p>
        </p:txBody>
      </p:sp>
      <p:sp>
        <p:nvSpPr>
          <p:cNvPr id="3" name="object 3"/>
          <p:cNvSpPr txBox="1"/>
          <p:nvPr/>
        </p:nvSpPr>
        <p:spPr>
          <a:xfrm>
            <a:off x="2165748" y="1718072"/>
            <a:ext cx="1863031" cy="1266059"/>
          </a:xfrm>
          <a:prstGeom prst="rect">
            <a:avLst/>
          </a:prstGeom>
        </p:spPr>
        <p:txBody>
          <a:bodyPr vert="horz" wrap="square" lIns="0" tIns="6548" rIns="0" bIns="0" rtlCol="0">
            <a:spAutoFit/>
          </a:bodyPr>
          <a:lstStyle/>
          <a:p>
            <a:pPr marL="200918" indent="-194965">
              <a:spcBef>
                <a:spcPts val="52"/>
              </a:spcBef>
              <a:buSzPct val="109259"/>
              <a:buFont typeface="DejaVu Sans"/>
              <a:buChar char="•"/>
              <a:tabLst>
                <a:tab pos="200918" algn="l"/>
                <a:tab pos="201215" algn="l"/>
                <a:tab pos="619423" algn="l"/>
              </a:tabLst>
            </a:pPr>
            <a:r>
              <a:rPr sz="1266" i="1" spc="281" dirty="0">
                <a:solidFill>
                  <a:srgbClr val="A5A5A5"/>
                </a:solidFill>
                <a:latin typeface="Times New Roman"/>
                <a:cs typeface="Times New Roman"/>
              </a:rPr>
              <a:t>The	</a:t>
            </a:r>
            <a:r>
              <a:rPr sz="1266" i="1" spc="218" dirty="0">
                <a:solidFill>
                  <a:srgbClr val="A5A5A5"/>
                </a:solidFill>
                <a:latin typeface="Times New Roman"/>
                <a:cs typeface="Times New Roman"/>
              </a:rPr>
              <a:t>model</a:t>
            </a:r>
            <a:endParaRPr sz="126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•"/>
            </a:pPr>
            <a:endParaRPr sz="1360">
              <a:latin typeface="Times New Roman"/>
              <a:cs typeface="Times New Roman"/>
            </a:endParaRPr>
          </a:p>
          <a:p>
            <a:pPr marL="200918" indent="-194965">
              <a:spcBef>
                <a:spcPts val="996"/>
              </a:spcBef>
              <a:buSzPct val="109259"/>
              <a:buFont typeface="DejaVu Sans"/>
              <a:buChar char="•"/>
              <a:tabLst>
                <a:tab pos="200918" algn="l"/>
                <a:tab pos="201215" algn="l"/>
                <a:tab pos="715863" algn="l"/>
              </a:tabLst>
            </a:pPr>
            <a:r>
              <a:rPr sz="1266" i="1" spc="119" dirty="0">
                <a:solidFill>
                  <a:srgbClr val="A5A5A5"/>
                </a:solidFill>
                <a:latin typeface="Times New Roman"/>
                <a:cs typeface="Times New Roman"/>
              </a:rPr>
              <a:t>Error	</a:t>
            </a:r>
            <a:r>
              <a:rPr sz="1266" i="1" spc="194" dirty="0">
                <a:solidFill>
                  <a:srgbClr val="A5A5A5"/>
                </a:solidFill>
                <a:latin typeface="Times New Roman"/>
                <a:cs typeface="Times New Roman"/>
              </a:rPr>
              <a:t>measure</a:t>
            </a:r>
            <a:endParaRPr sz="126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•"/>
            </a:pPr>
            <a:endParaRPr sz="1360">
              <a:latin typeface="Times New Roman"/>
              <a:cs typeface="Times New Roman"/>
            </a:endParaRPr>
          </a:p>
          <a:p>
            <a:pPr marL="200918" indent="-194965">
              <a:spcBef>
                <a:spcPts val="996"/>
              </a:spcBef>
              <a:buClr>
                <a:srgbClr val="000000"/>
              </a:buClr>
              <a:buSzPct val="109259"/>
              <a:buFont typeface="DejaVu Sans"/>
              <a:buChar char="•"/>
              <a:tabLst>
                <a:tab pos="200918" algn="l"/>
                <a:tab pos="201215" algn="l"/>
                <a:tab pos="1024533" algn="l"/>
              </a:tabLst>
            </a:pPr>
            <a:r>
              <a:rPr sz="1266" i="1" spc="160" dirty="0">
                <a:solidFill>
                  <a:srgbClr val="1919CC"/>
                </a:solidFill>
                <a:latin typeface="Times New Roman"/>
                <a:cs typeface="Times New Roman"/>
              </a:rPr>
              <a:t>Learning	</a:t>
            </a:r>
            <a:r>
              <a:rPr sz="1266" i="1" spc="171" dirty="0">
                <a:solidFill>
                  <a:srgbClr val="1919CC"/>
                </a:solidFill>
                <a:latin typeface="Times New Roman"/>
                <a:cs typeface="Times New Roman"/>
              </a:rPr>
              <a:t>algorithm</a:t>
            </a:r>
            <a:endParaRPr sz="1266">
              <a:latin typeface="Times New Roman"/>
              <a:cs typeface="Times New Roman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" y="718480"/>
            <a:ext cx="8684258" cy="41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6024A-4317-41EF-A832-5554E3AF71EE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 smtClean="0"/>
              <a:t>Creator: Yaser Abu-Mostafa - LFD Le ture 9</a:t>
            </a:r>
            <a:endParaRPr lang="de-DE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" y="771550"/>
            <a:ext cx="8617049" cy="40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AGENDAID" val="d1ecbeb7-453f-44d5-92fe-e65bf1e07f61"/>
</p:tagLst>
</file>

<file path=ppt/theme/theme1.xml><?xml version="1.0" encoding="utf-8"?>
<a:theme xmlns:a="http://schemas.openxmlformats.org/drawingml/2006/main" name="IFX_Template_2015_16_9">
  <a:themeElements>
    <a:clrScheme name="InfineonColors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6E2C388-4ECC-4164-9B47-67A460DE7D74}" vid="{5BA40F97-FB54-4CE2-86D3-1011DB0F4FDF}"/>
    </a:ext>
  </a:extLst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InfineonTemplate_16_9</Template>
  <TotalTime>0</TotalTime>
  <Words>4398</Words>
  <Application>Microsoft Office PowerPoint</Application>
  <PresentationFormat>On-screen Show (16:9)</PresentationFormat>
  <Paragraphs>1195</Paragraphs>
  <Slides>122</Slides>
  <Notes>121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DejaVu Sans</vt:lpstr>
      <vt:lpstr>Times New Roman</vt:lpstr>
      <vt:lpstr>Trebuchet MS</vt:lpstr>
      <vt:lpstr>Verdana</vt:lpstr>
      <vt:lpstr>IFX_Template_2015_16_9</vt:lpstr>
      <vt:lpstr>Machine Learning Methods and Tools</vt:lpstr>
      <vt:lpstr>Introduction to Feed Forward Neural Networks</vt:lpstr>
      <vt:lpstr>Outline</vt:lpstr>
      <vt:lpstr>Optimization</vt:lpstr>
      <vt:lpstr>Optimization</vt:lpstr>
      <vt:lpstr>Optimization</vt:lpstr>
      <vt:lpstr>Strategy #1: A first very bad idea solution: Random search</vt:lpstr>
      <vt:lpstr>Lets see how well this works on the test set...</vt:lpstr>
      <vt:lpstr>Strategy #2: Follow the slope</vt:lpstr>
      <vt:lpstr>Strategy #2: Follow the slope</vt:lpstr>
      <vt:lpstr>current W:</vt:lpstr>
      <vt:lpstr>current W:</vt:lpstr>
      <vt:lpstr>current W:</vt:lpstr>
      <vt:lpstr>current W:</vt:lpstr>
      <vt:lpstr>current W:</vt:lpstr>
      <vt:lpstr>current W:</vt:lpstr>
      <vt:lpstr>current W:</vt:lpstr>
      <vt:lpstr>current W:</vt:lpstr>
      <vt:lpstr>How to proceed </vt:lpstr>
      <vt:lpstr>This is silly. The loss is just a function of W:</vt:lpstr>
      <vt:lpstr>current W:</vt:lpstr>
      <vt:lpstr>In summary:</vt:lpstr>
      <vt:lpstr>Analytical Gradient</vt:lpstr>
      <vt:lpstr>Analytical Gradient</vt:lpstr>
      <vt:lpstr>Stochastic Gradient Descent (SGD)</vt:lpstr>
      <vt:lpstr>Interactive Web Demo time....</vt:lpstr>
      <vt:lpstr>Outline</vt:lpstr>
      <vt:lpstr>Computational graphs</vt:lpstr>
      <vt:lpstr>Convolutional network  (AlexNet)</vt:lpstr>
      <vt:lpstr>Neural Turing Machine</vt:lpstr>
      <vt:lpstr>PowerPoint Presentation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PowerPoint Presentation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PowerPoint Presentation</vt:lpstr>
      <vt:lpstr>f</vt:lpstr>
      <vt:lpstr>f</vt:lpstr>
      <vt:lpstr>f</vt:lpstr>
      <vt:lpstr>f</vt:lpstr>
      <vt:lpstr>f</vt:lpstr>
      <vt:lpstr>Patterns in backward flow</vt:lpstr>
      <vt:lpstr>Patterns in backward flow</vt:lpstr>
      <vt:lpstr>Patterns in backward flow</vt:lpstr>
      <vt:lpstr>Patterns in backward flow</vt:lpstr>
      <vt:lpstr>Patterns in backward flow</vt:lpstr>
      <vt:lpstr>Gradients add at branches</vt:lpstr>
      <vt:lpstr>Gradients for vectorized code</vt:lpstr>
      <vt:lpstr>Vectorized operations</vt:lpstr>
      <vt:lpstr>Vectorized operations</vt:lpstr>
      <vt:lpstr>Vectorized operations</vt:lpstr>
      <vt:lpstr>Vectorized operations</vt:lpstr>
      <vt:lpstr>Vectorized operations</vt:lpstr>
      <vt:lpstr>Modularized implementation: forward / backward API</vt:lpstr>
      <vt:lpstr>Example: Caffe layers</vt:lpstr>
      <vt:lpstr>PowerPoint Presentation</vt:lpstr>
      <vt:lpstr>Summary so far...</vt:lpstr>
      <vt:lpstr>Outline</vt:lpstr>
      <vt:lpstr>Next: Neural Networks</vt:lpstr>
      <vt:lpstr>PowerPoint Presentation</vt:lpstr>
      <vt:lpstr>PowerPoint Presentation</vt:lpstr>
      <vt:lpstr>(Before) Linear score function:  (Now) 2-layer Neural Network</vt:lpstr>
      <vt:lpstr>(Before) Linear score function:  (Now) 2-layer Neural Network</vt:lpstr>
      <vt:lpstr>Neural networks: without the brain stuff</vt:lpstr>
      <vt:lpstr>Full implementation of training a 2-layer Neural Network needs ~20 lines:</vt:lpstr>
      <vt:lpstr>Be very careful with your brain analogies!</vt:lpstr>
      <vt:lpstr>Activation functions</vt:lpstr>
      <vt:lpstr>Neural networks: Architectures</vt:lpstr>
      <vt:lpstr>Example feed-forward computation of a neural network</vt:lpstr>
      <vt:lpstr>Summary</vt:lpstr>
      <vt:lpstr>Fully Connected Layer</vt:lpstr>
      <vt:lpstr>Fully Connected Layer</vt:lpstr>
      <vt:lpstr>Outline</vt:lpstr>
      <vt:lpstr>PowerPoint Presentation</vt:lpstr>
      <vt:lpstr>PowerPoint Presentation</vt:lpstr>
      <vt:lpstr>PowerPoint Presentation</vt:lpstr>
      <vt:lpstr>Two non-separable  cases</vt:lpstr>
      <vt:lpstr>First case</vt:lpstr>
      <vt:lpstr>PowerPoint Presentation</vt:lpstr>
      <vt:lpstr>PowerPoint Presentation</vt:lpstr>
      <vt:lpstr>Logistic regression -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-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2018-11-12T17:26:16Z</dcterms:created>
  <dcterms:modified xsi:type="dcterms:W3CDTF">2018-11-16T11:10:15Z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fidentialityMarking">
    <vt:lpwstr>no marking</vt:lpwstr>
  </property>
  <property fmtid="{D5CDD505-2E9C-101B-9397-08002B2CF9AE}" pid="3" name="AdditionalMarking">
    <vt:lpwstr/>
  </property>
  <property fmtid="{D5CDD505-2E9C-101B-9397-08002B2CF9AE}" pid="4" name="DocumentID">
    <vt:lpwstr/>
  </property>
  <property fmtid="{D5CDD505-2E9C-101B-9397-08002B2CF9AE}" pid="5" name="DocumentVersion">
    <vt:lpwstr/>
  </property>
  <property fmtid="{D5CDD505-2E9C-101B-9397-08002B2CF9AE}" pid="6" name="Proprietary">
    <vt:lpwstr/>
  </property>
  <property fmtid="{D5CDD505-2E9C-101B-9397-08002B2CF9AE}" pid="7" name="TemplateVersion">
    <vt:lpwstr>v.02.00.01-2016-05-01</vt:lpwstr>
  </property>
  <property fmtid="{D5CDD505-2E9C-101B-9397-08002B2CF9AE}" pid="8" name="TemplateCompany">
    <vt:lpwstr>IFX</vt:lpwstr>
  </property>
</Properties>
</file>